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9" r:id="rId4"/>
    <p:sldId id="258" r:id="rId5"/>
    <p:sldId id="268" r:id="rId6"/>
    <p:sldId id="278" r:id="rId7"/>
    <p:sldId id="269" r:id="rId8"/>
    <p:sldId id="276" r:id="rId9"/>
    <p:sldId id="270" r:id="rId10"/>
    <p:sldId id="271" r:id="rId11"/>
    <p:sldId id="273" r:id="rId12"/>
    <p:sldId id="274" r:id="rId13"/>
    <p:sldId id="275" r:id="rId14"/>
    <p:sldId id="265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064167-60B4-9641-B1A5-29640BB9AA08}" v="45" dt="2025-06-09T19:05:12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19"/>
    <p:restoredTop sz="94719"/>
  </p:normalViewPr>
  <p:slideViewPr>
    <p:cSldViewPr snapToGrid="0">
      <p:cViewPr varScale="1">
        <p:scale>
          <a:sx n="110" d="100"/>
          <a:sy n="110" d="100"/>
        </p:scale>
        <p:origin x="1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svg"/><Relationship Id="rId1" Type="http://schemas.openxmlformats.org/officeDocument/2006/relationships/image" Target="../media/image5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svg"/><Relationship Id="rId1" Type="http://schemas.openxmlformats.org/officeDocument/2006/relationships/image" Target="../media/image5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244FEF-085B-4014-98FE-3FDC7336ED9D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0BFE862-5377-4D14-ADE0-77176210B3B9}">
      <dgm:prSet/>
      <dgm:spPr/>
      <dgm:t>
        <a:bodyPr/>
        <a:lstStyle/>
        <a:p>
          <a:r>
            <a:rPr lang="nl-NL"/>
            <a:t>The use of this email address is for all inquiries</a:t>
          </a:r>
          <a:endParaRPr lang="en-US"/>
        </a:p>
      </dgm:t>
    </dgm:pt>
    <dgm:pt modelId="{70FD7B8E-7859-4B8E-AB77-449E0266FD3F}" type="parTrans" cxnId="{CD49318A-9D67-46B4-9AE8-07FB7464F373}">
      <dgm:prSet/>
      <dgm:spPr/>
      <dgm:t>
        <a:bodyPr/>
        <a:lstStyle/>
        <a:p>
          <a:endParaRPr lang="en-US"/>
        </a:p>
      </dgm:t>
    </dgm:pt>
    <dgm:pt modelId="{D7A4F0DE-31B2-4D14-8EB8-7C276C86F679}" type="sibTrans" cxnId="{CD49318A-9D67-46B4-9AE8-07FB7464F373}">
      <dgm:prSet/>
      <dgm:spPr/>
      <dgm:t>
        <a:bodyPr/>
        <a:lstStyle/>
        <a:p>
          <a:endParaRPr lang="en-US"/>
        </a:p>
      </dgm:t>
    </dgm:pt>
    <dgm:pt modelId="{0B95B251-76E6-439C-BFD9-612DBF669289}">
      <dgm:prSet/>
      <dgm:spPr/>
      <dgm:t>
        <a:bodyPr/>
        <a:lstStyle/>
        <a:p>
          <a:r>
            <a:rPr lang="nl-NL" b="1" i="1"/>
            <a:t>- Please do not communicate through our personal email addresses 	  with regard to AEOI/CRS issues </a:t>
          </a:r>
          <a:endParaRPr lang="en-US"/>
        </a:p>
      </dgm:t>
    </dgm:pt>
    <dgm:pt modelId="{03C59769-79B5-40F8-AE82-E135AD1F89B6}" type="parTrans" cxnId="{D168D897-0248-4A1E-BC78-5F3BC8D22C63}">
      <dgm:prSet/>
      <dgm:spPr/>
      <dgm:t>
        <a:bodyPr/>
        <a:lstStyle/>
        <a:p>
          <a:endParaRPr lang="en-US"/>
        </a:p>
      </dgm:t>
    </dgm:pt>
    <dgm:pt modelId="{C3641626-2C1A-437A-BD9F-455049157B03}" type="sibTrans" cxnId="{D168D897-0248-4A1E-BC78-5F3BC8D22C63}">
      <dgm:prSet/>
      <dgm:spPr/>
      <dgm:t>
        <a:bodyPr/>
        <a:lstStyle/>
        <a:p>
          <a:endParaRPr lang="en-US"/>
        </a:p>
      </dgm:t>
    </dgm:pt>
    <dgm:pt modelId="{50DF762E-7DE7-48D1-8111-6D83800F4742}">
      <dgm:prSet/>
      <dgm:spPr/>
      <dgm:t>
        <a:bodyPr/>
        <a:lstStyle/>
        <a:p>
          <a:r>
            <a:rPr lang="nl-NL"/>
            <a:t>Most common questions regard the following aspects:</a:t>
          </a:r>
          <a:endParaRPr lang="en-US"/>
        </a:p>
      </dgm:t>
    </dgm:pt>
    <dgm:pt modelId="{A879C67F-EDBE-4E6F-ABD1-EDDB34C68F39}" type="parTrans" cxnId="{4CDD01A3-91C5-4721-971E-1036818EC5E8}">
      <dgm:prSet/>
      <dgm:spPr/>
      <dgm:t>
        <a:bodyPr/>
        <a:lstStyle/>
        <a:p>
          <a:endParaRPr lang="en-US"/>
        </a:p>
      </dgm:t>
    </dgm:pt>
    <dgm:pt modelId="{D1C2A704-702C-449C-9DD8-3437B541108F}" type="sibTrans" cxnId="{4CDD01A3-91C5-4721-971E-1036818EC5E8}">
      <dgm:prSet/>
      <dgm:spPr/>
      <dgm:t>
        <a:bodyPr/>
        <a:lstStyle/>
        <a:p>
          <a:endParaRPr lang="en-US"/>
        </a:p>
      </dgm:t>
    </dgm:pt>
    <dgm:pt modelId="{47984D2E-67B7-4EF4-AE0F-513D986D6B1B}">
      <dgm:prSet/>
      <dgm:spPr/>
      <dgm:t>
        <a:bodyPr/>
        <a:lstStyle/>
        <a:p>
          <a:r>
            <a:rPr lang="nl-NL"/>
            <a:t>A. Technical aspects</a:t>
          </a:r>
          <a:endParaRPr lang="en-US"/>
        </a:p>
      </dgm:t>
    </dgm:pt>
    <dgm:pt modelId="{2057A1BA-713E-4E1E-85A1-400A85F53CD2}" type="parTrans" cxnId="{DC09453A-3B75-4DF3-96B1-263466363C3B}">
      <dgm:prSet/>
      <dgm:spPr/>
      <dgm:t>
        <a:bodyPr/>
        <a:lstStyle/>
        <a:p>
          <a:endParaRPr lang="en-US"/>
        </a:p>
      </dgm:t>
    </dgm:pt>
    <dgm:pt modelId="{6C63D657-E550-48D1-A08C-7DA0EF621853}" type="sibTrans" cxnId="{DC09453A-3B75-4DF3-96B1-263466363C3B}">
      <dgm:prSet/>
      <dgm:spPr/>
      <dgm:t>
        <a:bodyPr/>
        <a:lstStyle/>
        <a:p>
          <a:endParaRPr lang="en-US"/>
        </a:p>
      </dgm:t>
    </dgm:pt>
    <dgm:pt modelId="{AD1743EC-B42A-4269-B1FE-CE50143353C5}">
      <dgm:prSet/>
      <dgm:spPr/>
      <dgm:t>
        <a:bodyPr/>
        <a:lstStyle/>
        <a:p>
          <a:r>
            <a:rPr lang="nl-NL"/>
            <a:t>B. Administrative aspects</a:t>
          </a:r>
          <a:endParaRPr lang="en-US"/>
        </a:p>
      </dgm:t>
    </dgm:pt>
    <dgm:pt modelId="{E60AA3F9-6D53-4197-ADF9-CDBDBB50A221}" type="parTrans" cxnId="{136BA5F1-8402-4F48-8FF5-72EBA1C4E237}">
      <dgm:prSet/>
      <dgm:spPr/>
      <dgm:t>
        <a:bodyPr/>
        <a:lstStyle/>
        <a:p>
          <a:endParaRPr lang="en-US"/>
        </a:p>
      </dgm:t>
    </dgm:pt>
    <dgm:pt modelId="{F00F85FB-DDAE-400E-8F0B-FB6D7E955FBA}" type="sibTrans" cxnId="{136BA5F1-8402-4F48-8FF5-72EBA1C4E237}">
      <dgm:prSet/>
      <dgm:spPr/>
      <dgm:t>
        <a:bodyPr/>
        <a:lstStyle/>
        <a:p>
          <a:endParaRPr lang="en-US"/>
        </a:p>
      </dgm:t>
    </dgm:pt>
    <dgm:pt modelId="{60258896-F178-4864-B61D-1B5E1A6D6EFB}">
      <dgm:prSet/>
      <dgm:spPr/>
      <dgm:t>
        <a:bodyPr/>
        <a:lstStyle/>
        <a:p>
          <a:r>
            <a:rPr lang="nl-NL"/>
            <a:t>C. Legal aspects</a:t>
          </a:r>
          <a:endParaRPr lang="en-US"/>
        </a:p>
      </dgm:t>
    </dgm:pt>
    <dgm:pt modelId="{625EC8D6-D191-4EE5-8A08-28FB4BE08706}" type="parTrans" cxnId="{55206870-8501-4F48-853D-91577F140499}">
      <dgm:prSet/>
      <dgm:spPr/>
      <dgm:t>
        <a:bodyPr/>
        <a:lstStyle/>
        <a:p>
          <a:endParaRPr lang="en-US"/>
        </a:p>
      </dgm:t>
    </dgm:pt>
    <dgm:pt modelId="{D94B2704-B259-40E1-A79F-67EC2211AD24}" type="sibTrans" cxnId="{55206870-8501-4F48-853D-91577F140499}">
      <dgm:prSet/>
      <dgm:spPr/>
      <dgm:t>
        <a:bodyPr/>
        <a:lstStyle/>
        <a:p>
          <a:endParaRPr lang="en-US"/>
        </a:p>
      </dgm:t>
    </dgm:pt>
    <dgm:pt modelId="{5F49B987-1F45-044E-9F03-2B2FC00A09A3}" type="pres">
      <dgm:prSet presAssocID="{F0244FEF-085B-4014-98FE-3FDC7336ED9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5AB7E7-B398-4F41-BD75-41DBA64593D5}" type="pres">
      <dgm:prSet presAssocID="{B0BFE862-5377-4D14-ADE0-77176210B3B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DEC0DA-EC9B-CC4C-B2BB-772585817BB2}" type="pres">
      <dgm:prSet presAssocID="{D7A4F0DE-31B2-4D14-8EB8-7C276C86F679}" presName="sibTransSpacerBeforeConnector" presStyleCnt="0"/>
      <dgm:spPr/>
    </dgm:pt>
    <dgm:pt modelId="{60539C5E-8B91-AF4F-8F1F-17B68F4D8CE0}" type="pres">
      <dgm:prSet presAssocID="{D7A4F0DE-31B2-4D14-8EB8-7C276C86F679}" presName="sibTrans" presStyleLbl="node1" presStyleIdx="1" presStyleCnt="3"/>
      <dgm:spPr/>
      <dgm:t>
        <a:bodyPr/>
        <a:lstStyle/>
        <a:p>
          <a:endParaRPr lang="en-US"/>
        </a:p>
      </dgm:t>
    </dgm:pt>
    <dgm:pt modelId="{515F84A1-7DC4-C04D-BA52-050F1913CA38}" type="pres">
      <dgm:prSet presAssocID="{D7A4F0DE-31B2-4D14-8EB8-7C276C86F679}" presName="sibTransSpacerAfterConnector" presStyleCnt="0"/>
      <dgm:spPr/>
    </dgm:pt>
    <dgm:pt modelId="{075E0B70-EEFA-6948-BBD7-F97C32AB5227}" type="pres">
      <dgm:prSet presAssocID="{50DF762E-7DE7-48D1-8111-6D83800F47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B477D8-7650-5147-911C-4BEE58EDC862}" type="presOf" srcId="{D7A4F0DE-31B2-4D14-8EB8-7C276C86F679}" destId="{60539C5E-8B91-AF4F-8F1F-17B68F4D8CE0}" srcOrd="0" destOrd="0" presId="urn:microsoft.com/office/officeart/2016/7/layout/BasicProcessNew"/>
    <dgm:cxn modelId="{121167FF-0C65-2D44-A4FD-8864954ABF21}" type="presOf" srcId="{0B95B251-76E6-439C-BFD9-612DBF669289}" destId="{715AB7E7-B398-4F41-BD75-41DBA64593D5}" srcOrd="0" destOrd="1" presId="urn:microsoft.com/office/officeart/2016/7/layout/BasicProcessNew"/>
    <dgm:cxn modelId="{55206870-8501-4F48-853D-91577F140499}" srcId="{50DF762E-7DE7-48D1-8111-6D83800F4742}" destId="{60258896-F178-4864-B61D-1B5E1A6D6EFB}" srcOrd="2" destOrd="0" parTransId="{625EC8D6-D191-4EE5-8A08-28FB4BE08706}" sibTransId="{D94B2704-B259-40E1-A79F-67EC2211AD24}"/>
    <dgm:cxn modelId="{136BA5F1-8402-4F48-8FF5-72EBA1C4E237}" srcId="{50DF762E-7DE7-48D1-8111-6D83800F4742}" destId="{AD1743EC-B42A-4269-B1FE-CE50143353C5}" srcOrd="1" destOrd="0" parTransId="{E60AA3F9-6D53-4197-ADF9-CDBDBB50A221}" sibTransId="{F00F85FB-DDAE-400E-8F0B-FB6D7E955FBA}"/>
    <dgm:cxn modelId="{4CDD01A3-91C5-4721-971E-1036818EC5E8}" srcId="{F0244FEF-085B-4014-98FE-3FDC7336ED9D}" destId="{50DF762E-7DE7-48D1-8111-6D83800F4742}" srcOrd="1" destOrd="0" parTransId="{A879C67F-EDBE-4E6F-ABD1-EDDB34C68F39}" sibTransId="{D1C2A704-702C-449C-9DD8-3437B541108F}"/>
    <dgm:cxn modelId="{B99FD118-C2EB-9E40-84D7-3704225D82F9}" type="presOf" srcId="{50DF762E-7DE7-48D1-8111-6D83800F4742}" destId="{075E0B70-EEFA-6948-BBD7-F97C32AB5227}" srcOrd="0" destOrd="0" presId="urn:microsoft.com/office/officeart/2016/7/layout/BasicProcessNew"/>
    <dgm:cxn modelId="{DC09453A-3B75-4DF3-96B1-263466363C3B}" srcId="{50DF762E-7DE7-48D1-8111-6D83800F4742}" destId="{47984D2E-67B7-4EF4-AE0F-513D986D6B1B}" srcOrd="0" destOrd="0" parTransId="{2057A1BA-713E-4E1E-85A1-400A85F53CD2}" sibTransId="{6C63D657-E550-48D1-A08C-7DA0EF621853}"/>
    <dgm:cxn modelId="{CD49318A-9D67-46B4-9AE8-07FB7464F373}" srcId="{F0244FEF-085B-4014-98FE-3FDC7336ED9D}" destId="{B0BFE862-5377-4D14-ADE0-77176210B3B9}" srcOrd="0" destOrd="0" parTransId="{70FD7B8E-7859-4B8E-AB77-449E0266FD3F}" sibTransId="{D7A4F0DE-31B2-4D14-8EB8-7C276C86F679}"/>
    <dgm:cxn modelId="{82EABF5D-8B33-3B48-AA74-5541865312D4}" type="presOf" srcId="{47984D2E-67B7-4EF4-AE0F-513D986D6B1B}" destId="{075E0B70-EEFA-6948-BBD7-F97C32AB5227}" srcOrd="0" destOrd="1" presId="urn:microsoft.com/office/officeart/2016/7/layout/BasicProcessNew"/>
    <dgm:cxn modelId="{7FF9FC1B-BB6E-0D49-95AC-BDAFA7210A61}" type="presOf" srcId="{60258896-F178-4864-B61D-1B5E1A6D6EFB}" destId="{075E0B70-EEFA-6948-BBD7-F97C32AB5227}" srcOrd="0" destOrd="3" presId="urn:microsoft.com/office/officeart/2016/7/layout/BasicProcessNew"/>
    <dgm:cxn modelId="{D168D897-0248-4A1E-BC78-5F3BC8D22C63}" srcId="{B0BFE862-5377-4D14-ADE0-77176210B3B9}" destId="{0B95B251-76E6-439C-BFD9-612DBF669289}" srcOrd="0" destOrd="0" parTransId="{03C59769-79B5-40F8-AE82-E135AD1F89B6}" sibTransId="{C3641626-2C1A-437A-BD9F-455049157B03}"/>
    <dgm:cxn modelId="{E6064AC3-B93E-3044-A355-2EB78D53AFB2}" type="presOf" srcId="{B0BFE862-5377-4D14-ADE0-77176210B3B9}" destId="{715AB7E7-B398-4F41-BD75-41DBA64593D5}" srcOrd="0" destOrd="0" presId="urn:microsoft.com/office/officeart/2016/7/layout/BasicProcessNew"/>
    <dgm:cxn modelId="{DC7E5A1F-AF62-424E-B178-402DBF92BFF9}" type="presOf" srcId="{F0244FEF-085B-4014-98FE-3FDC7336ED9D}" destId="{5F49B987-1F45-044E-9F03-2B2FC00A09A3}" srcOrd="0" destOrd="0" presId="urn:microsoft.com/office/officeart/2016/7/layout/BasicProcessNew"/>
    <dgm:cxn modelId="{A358B1B4-3406-1347-8D89-AD17C88A3F59}" type="presOf" srcId="{AD1743EC-B42A-4269-B1FE-CE50143353C5}" destId="{075E0B70-EEFA-6948-BBD7-F97C32AB5227}" srcOrd="0" destOrd="2" presId="urn:microsoft.com/office/officeart/2016/7/layout/BasicProcessNew"/>
    <dgm:cxn modelId="{E0BD5107-1D14-8847-BF03-7D79F5474E3C}" type="presParOf" srcId="{5F49B987-1F45-044E-9F03-2B2FC00A09A3}" destId="{715AB7E7-B398-4F41-BD75-41DBA64593D5}" srcOrd="0" destOrd="0" presId="urn:microsoft.com/office/officeart/2016/7/layout/BasicProcessNew"/>
    <dgm:cxn modelId="{4F9BDB3C-492A-2C42-B109-656E5968BEED}" type="presParOf" srcId="{5F49B987-1F45-044E-9F03-2B2FC00A09A3}" destId="{2CDEC0DA-EC9B-CC4C-B2BB-772585817BB2}" srcOrd="1" destOrd="0" presId="urn:microsoft.com/office/officeart/2016/7/layout/BasicProcessNew"/>
    <dgm:cxn modelId="{728D4556-9191-484D-97C5-5638DB335D02}" type="presParOf" srcId="{5F49B987-1F45-044E-9F03-2B2FC00A09A3}" destId="{60539C5E-8B91-AF4F-8F1F-17B68F4D8CE0}" srcOrd="2" destOrd="0" presId="urn:microsoft.com/office/officeart/2016/7/layout/BasicProcessNew"/>
    <dgm:cxn modelId="{AEA433C9-42F1-0A42-91E7-143324338C06}" type="presParOf" srcId="{5F49B987-1F45-044E-9F03-2B2FC00A09A3}" destId="{515F84A1-7DC4-C04D-BA52-050F1913CA38}" srcOrd="3" destOrd="0" presId="urn:microsoft.com/office/officeart/2016/7/layout/BasicProcessNew"/>
    <dgm:cxn modelId="{EA00DE96-EA07-AF4B-86AE-A810CE37502E}" type="presParOf" srcId="{5F49B987-1F45-044E-9F03-2B2FC00A09A3}" destId="{075E0B70-EEFA-6948-BBD7-F97C32AB5227}" srcOrd="4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A75538-4451-46E5-A105-C5370F03E3FD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FF50B30-D5A2-474A-A315-64B328002AEC}">
      <dgm:prSet/>
      <dgm:spPr/>
      <dgm:t>
        <a:bodyPr/>
        <a:lstStyle/>
        <a:p>
          <a:r>
            <a:rPr lang="nl-NL"/>
            <a:t>Onsite visit </a:t>
          </a:r>
          <a:endParaRPr lang="en-US"/>
        </a:p>
      </dgm:t>
    </dgm:pt>
    <dgm:pt modelId="{0A12DD5B-9004-4D95-8BC8-B95CC4D10D9E}" type="parTrans" cxnId="{18297546-14E7-4544-88CA-9C7D69636135}">
      <dgm:prSet/>
      <dgm:spPr/>
      <dgm:t>
        <a:bodyPr/>
        <a:lstStyle/>
        <a:p>
          <a:endParaRPr lang="en-US"/>
        </a:p>
      </dgm:t>
    </dgm:pt>
    <dgm:pt modelId="{59614D47-521E-4A9B-A78F-54305044A5BA}" type="sibTrans" cxnId="{18297546-14E7-4544-88CA-9C7D69636135}">
      <dgm:prSet/>
      <dgm:spPr/>
      <dgm:t>
        <a:bodyPr/>
        <a:lstStyle/>
        <a:p>
          <a:endParaRPr lang="en-US"/>
        </a:p>
      </dgm:t>
    </dgm:pt>
    <dgm:pt modelId="{67862C98-566F-4804-B442-3B1E58EAEF31}">
      <dgm:prSet/>
      <dgm:spPr/>
      <dgm:t>
        <a:bodyPr/>
        <a:lstStyle/>
        <a:p>
          <a:r>
            <a:rPr lang="nl-NL"/>
            <a:t>29 September – 3 October 2025</a:t>
          </a:r>
          <a:endParaRPr lang="en-US"/>
        </a:p>
      </dgm:t>
    </dgm:pt>
    <dgm:pt modelId="{9025C739-B368-41E1-B9E0-242C56E31F25}" type="parTrans" cxnId="{BCBA6AEE-D068-43F1-B10E-2AC9AE745B66}">
      <dgm:prSet/>
      <dgm:spPr/>
      <dgm:t>
        <a:bodyPr/>
        <a:lstStyle/>
        <a:p>
          <a:endParaRPr lang="en-US"/>
        </a:p>
      </dgm:t>
    </dgm:pt>
    <dgm:pt modelId="{E86AA641-CA01-47BE-B4A2-87E67A9EBAEC}" type="sibTrans" cxnId="{BCBA6AEE-D068-43F1-B10E-2AC9AE745B66}">
      <dgm:prSet/>
      <dgm:spPr/>
      <dgm:t>
        <a:bodyPr/>
        <a:lstStyle/>
        <a:p>
          <a:endParaRPr lang="en-US"/>
        </a:p>
      </dgm:t>
    </dgm:pt>
    <dgm:pt modelId="{0BE623F5-6AC7-AF4F-A3FD-FBC1B007737F}" type="pres">
      <dgm:prSet presAssocID="{C5A75538-4451-46E5-A105-C5370F03E3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EF2DE98-4474-DE47-B1C3-C16AB7F0C5CD}" type="pres">
      <dgm:prSet presAssocID="{1FF50B30-D5A2-474A-A315-64B328002AEC}" presName="hierRoot1" presStyleCnt="0"/>
      <dgm:spPr/>
    </dgm:pt>
    <dgm:pt modelId="{66A2AA86-AA1A-7B45-B70C-F574232BEFEE}" type="pres">
      <dgm:prSet presAssocID="{1FF50B30-D5A2-474A-A315-64B328002AEC}" presName="composite" presStyleCnt="0"/>
      <dgm:spPr/>
    </dgm:pt>
    <dgm:pt modelId="{CFFC989F-5B8D-FC4D-8A21-2CE0EC516821}" type="pres">
      <dgm:prSet presAssocID="{1FF50B30-D5A2-474A-A315-64B328002AEC}" presName="background" presStyleLbl="node0" presStyleIdx="0" presStyleCnt="2"/>
      <dgm:spPr/>
    </dgm:pt>
    <dgm:pt modelId="{C0AD35F9-F38C-904E-ADD2-AAEE63806B77}" type="pres">
      <dgm:prSet presAssocID="{1FF50B30-D5A2-474A-A315-64B328002AEC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3A7EA7-7B1F-804C-A71E-B21594121944}" type="pres">
      <dgm:prSet presAssocID="{1FF50B30-D5A2-474A-A315-64B328002AEC}" presName="hierChild2" presStyleCnt="0"/>
      <dgm:spPr/>
    </dgm:pt>
    <dgm:pt modelId="{1702A6B1-8134-E649-A564-4B1B7A923408}" type="pres">
      <dgm:prSet presAssocID="{67862C98-566F-4804-B442-3B1E58EAEF31}" presName="hierRoot1" presStyleCnt="0"/>
      <dgm:spPr/>
    </dgm:pt>
    <dgm:pt modelId="{ED0CB330-38B7-0B46-896B-B6FE17DD089E}" type="pres">
      <dgm:prSet presAssocID="{67862C98-566F-4804-B442-3B1E58EAEF31}" presName="composite" presStyleCnt="0"/>
      <dgm:spPr/>
    </dgm:pt>
    <dgm:pt modelId="{7F2CF733-2E25-D648-A477-044E7F3F4EB3}" type="pres">
      <dgm:prSet presAssocID="{67862C98-566F-4804-B442-3B1E58EAEF31}" presName="background" presStyleLbl="node0" presStyleIdx="1" presStyleCnt="2"/>
      <dgm:spPr/>
    </dgm:pt>
    <dgm:pt modelId="{249BF2E5-01AA-BD4C-938D-208810AE4B0E}" type="pres">
      <dgm:prSet presAssocID="{67862C98-566F-4804-B442-3B1E58EAEF31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8B45C-B916-8546-A6A8-FD84D040472C}" type="pres">
      <dgm:prSet presAssocID="{67862C98-566F-4804-B442-3B1E58EAEF31}" presName="hierChild2" presStyleCnt="0"/>
      <dgm:spPr/>
    </dgm:pt>
  </dgm:ptLst>
  <dgm:cxnLst>
    <dgm:cxn modelId="{A90F58DE-86E7-514A-828F-A8BFC35405A1}" type="presOf" srcId="{1FF50B30-D5A2-474A-A315-64B328002AEC}" destId="{C0AD35F9-F38C-904E-ADD2-AAEE63806B77}" srcOrd="0" destOrd="0" presId="urn:microsoft.com/office/officeart/2005/8/layout/hierarchy1"/>
    <dgm:cxn modelId="{BA958459-67E0-5D48-9DF9-661A9A74D8A1}" type="presOf" srcId="{67862C98-566F-4804-B442-3B1E58EAEF31}" destId="{249BF2E5-01AA-BD4C-938D-208810AE4B0E}" srcOrd="0" destOrd="0" presId="urn:microsoft.com/office/officeart/2005/8/layout/hierarchy1"/>
    <dgm:cxn modelId="{18297546-14E7-4544-88CA-9C7D69636135}" srcId="{C5A75538-4451-46E5-A105-C5370F03E3FD}" destId="{1FF50B30-D5A2-474A-A315-64B328002AEC}" srcOrd="0" destOrd="0" parTransId="{0A12DD5B-9004-4D95-8BC8-B95CC4D10D9E}" sibTransId="{59614D47-521E-4A9B-A78F-54305044A5BA}"/>
    <dgm:cxn modelId="{939DC5CA-F3FD-0B49-9223-8243E4260FFE}" type="presOf" srcId="{C5A75538-4451-46E5-A105-C5370F03E3FD}" destId="{0BE623F5-6AC7-AF4F-A3FD-FBC1B007737F}" srcOrd="0" destOrd="0" presId="urn:microsoft.com/office/officeart/2005/8/layout/hierarchy1"/>
    <dgm:cxn modelId="{BCBA6AEE-D068-43F1-B10E-2AC9AE745B66}" srcId="{C5A75538-4451-46E5-A105-C5370F03E3FD}" destId="{67862C98-566F-4804-B442-3B1E58EAEF31}" srcOrd="1" destOrd="0" parTransId="{9025C739-B368-41E1-B9E0-242C56E31F25}" sibTransId="{E86AA641-CA01-47BE-B4A2-87E67A9EBAEC}"/>
    <dgm:cxn modelId="{123834F4-48D7-EB4A-996B-4C2A580581CF}" type="presParOf" srcId="{0BE623F5-6AC7-AF4F-A3FD-FBC1B007737F}" destId="{7EF2DE98-4474-DE47-B1C3-C16AB7F0C5CD}" srcOrd="0" destOrd="0" presId="urn:microsoft.com/office/officeart/2005/8/layout/hierarchy1"/>
    <dgm:cxn modelId="{881833CB-E39B-534E-90F9-B03875C9A25D}" type="presParOf" srcId="{7EF2DE98-4474-DE47-B1C3-C16AB7F0C5CD}" destId="{66A2AA86-AA1A-7B45-B70C-F574232BEFEE}" srcOrd="0" destOrd="0" presId="urn:microsoft.com/office/officeart/2005/8/layout/hierarchy1"/>
    <dgm:cxn modelId="{281B0376-7C51-7749-8B33-380B39542CEC}" type="presParOf" srcId="{66A2AA86-AA1A-7B45-B70C-F574232BEFEE}" destId="{CFFC989F-5B8D-FC4D-8A21-2CE0EC516821}" srcOrd="0" destOrd="0" presId="urn:microsoft.com/office/officeart/2005/8/layout/hierarchy1"/>
    <dgm:cxn modelId="{1AC84B76-439C-A644-B5CD-8D5613C14B76}" type="presParOf" srcId="{66A2AA86-AA1A-7B45-B70C-F574232BEFEE}" destId="{C0AD35F9-F38C-904E-ADD2-AAEE63806B77}" srcOrd="1" destOrd="0" presId="urn:microsoft.com/office/officeart/2005/8/layout/hierarchy1"/>
    <dgm:cxn modelId="{CDC933F3-84EA-3448-AFB2-AE4074C0FF5F}" type="presParOf" srcId="{7EF2DE98-4474-DE47-B1C3-C16AB7F0C5CD}" destId="{583A7EA7-7B1F-804C-A71E-B21594121944}" srcOrd="1" destOrd="0" presId="urn:microsoft.com/office/officeart/2005/8/layout/hierarchy1"/>
    <dgm:cxn modelId="{EE04330D-7B34-3040-9292-86DBAF677798}" type="presParOf" srcId="{0BE623F5-6AC7-AF4F-A3FD-FBC1B007737F}" destId="{1702A6B1-8134-E649-A564-4B1B7A923408}" srcOrd="1" destOrd="0" presId="urn:microsoft.com/office/officeart/2005/8/layout/hierarchy1"/>
    <dgm:cxn modelId="{F7393DB7-7A85-1841-8BD8-E04639D39F9B}" type="presParOf" srcId="{1702A6B1-8134-E649-A564-4B1B7A923408}" destId="{ED0CB330-38B7-0B46-896B-B6FE17DD089E}" srcOrd="0" destOrd="0" presId="urn:microsoft.com/office/officeart/2005/8/layout/hierarchy1"/>
    <dgm:cxn modelId="{EDD5F326-3A3E-B149-8DF3-077032A8FCA0}" type="presParOf" srcId="{ED0CB330-38B7-0B46-896B-B6FE17DD089E}" destId="{7F2CF733-2E25-D648-A477-044E7F3F4EB3}" srcOrd="0" destOrd="0" presId="urn:microsoft.com/office/officeart/2005/8/layout/hierarchy1"/>
    <dgm:cxn modelId="{420033E3-8B8E-EB42-A0C4-0E25C9B8BD5E}" type="presParOf" srcId="{ED0CB330-38B7-0B46-896B-B6FE17DD089E}" destId="{249BF2E5-01AA-BD4C-938D-208810AE4B0E}" srcOrd="1" destOrd="0" presId="urn:microsoft.com/office/officeart/2005/8/layout/hierarchy1"/>
    <dgm:cxn modelId="{91E82AF3-C1A0-174B-B8E4-73F2BB5A4E98}" type="presParOf" srcId="{1702A6B1-8134-E649-A564-4B1B7A923408}" destId="{8108B45C-B916-8546-A6A8-FD84D04047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B32A03-8ABA-4179-A986-126C4F0A193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78EF4B-A5C9-4623-94FE-7E3A64904233}">
      <dgm:prSet/>
      <dgm:spPr/>
      <dgm:t>
        <a:bodyPr/>
        <a:lstStyle/>
        <a:p>
          <a:r>
            <a:rPr lang="nl-NL"/>
            <a:t>Identify yourself if you are a Reporting Financial Institution in Curaçao, to be classified as:</a:t>
          </a:r>
          <a:endParaRPr lang="en-US"/>
        </a:p>
      </dgm:t>
    </dgm:pt>
    <dgm:pt modelId="{D6E79ADD-9A2D-4B0A-AD07-3AB748653A84}" type="parTrans" cxnId="{CD1569DA-9E2E-4040-B761-13C57E4C0C7F}">
      <dgm:prSet/>
      <dgm:spPr/>
      <dgm:t>
        <a:bodyPr/>
        <a:lstStyle/>
        <a:p>
          <a:endParaRPr lang="en-US"/>
        </a:p>
      </dgm:t>
    </dgm:pt>
    <dgm:pt modelId="{FB548519-C03D-4BDC-A6FC-C7415DF3447F}" type="sibTrans" cxnId="{CD1569DA-9E2E-4040-B761-13C57E4C0C7F}">
      <dgm:prSet/>
      <dgm:spPr/>
      <dgm:t>
        <a:bodyPr/>
        <a:lstStyle/>
        <a:p>
          <a:endParaRPr lang="en-US"/>
        </a:p>
      </dgm:t>
    </dgm:pt>
    <dgm:pt modelId="{A7324CB9-623D-414D-98C5-2A3104D6D744}">
      <dgm:prSet/>
      <dgm:spPr/>
      <dgm:t>
        <a:bodyPr/>
        <a:lstStyle/>
        <a:p>
          <a:r>
            <a:rPr lang="nl-NL"/>
            <a:t>Depository Institution</a:t>
          </a:r>
          <a:endParaRPr lang="en-US"/>
        </a:p>
      </dgm:t>
    </dgm:pt>
    <dgm:pt modelId="{DBD18ECF-DB1E-4B02-98B7-4F62E4FD9382}" type="parTrans" cxnId="{FBFF0876-E202-434F-AA91-2EC9D6B37E8B}">
      <dgm:prSet/>
      <dgm:spPr/>
      <dgm:t>
        <a:bodyPr/>
        <a:lstStyle/>
        <a:p>
          <a:endParaRPr lang="en-US"/>
        </a:p>
      </dgm:t>
    </dgm:pt>
    <dgm:pt modelId="{AC19463E-13B3-4B48-9913-6FDBDC426B6A}" type="sibTrans" cxnId="{FBFF0876-E202-434F-AA91-2EC9D6B37E8B}">
      <dgm:prSet/>
      <dgm:spPr/>
      <dgm:t>
        <a:bodyPr/>
        <a:lstStyle/>
        <a:p>
          <a:endParaRPr lang="en-US"/>
        </a:p>
      </dgm:t>
    </dgm:pt>
    <dgm:pt modelId="{08C35228-58B0-4879-946A-5D63F8589817}">
      <dgm:prSet/>
      <dgm:spPr/>
      <dgm:t>
        <a:bodyPr/>
        <a:lstStyle/>
        <a:p>
          <a:r>
            <a:rPr lang="nl-NL"/>
            <a:t>Custodial Institution</a:t>
          </a:r>
          <a:endParaRPr lang="en-US"/>
        </a:p>
      </dgm:t>
    </dgm:pt>
    <dgm:pt modelId="{22D0B688-9F6B-46A2-944C-DD682BA0055F}" type="parTrans" cxnId="{D66E9F28-E245-4CD3-8375-5477F414ABDD}">
      <dgm:prSet/>
      <dgm:spPr/>
      <dgm:t>
        <a:bodyPr/>
        <a:lstStyle/>
        <a:p>
          <a:endParaRPr lang="en-US"/>
        </a:p>
      </dgm:t>
    </dgm:pt>
    <dgm:pt modelId="{31899E3B-A074-4D2A-B847-DD368B7F26B7}" type="sibTrans" cxnId="{D66E9F28-E245-4CD3-8375-5477F414ABDD}">
      <dgm:prSet/>
      <dgm:spPr/>
      <dgm:t>
        <a:bodyPr/>
        <a:lstStyle/>
        <a:p>
          <a:endParaRPr lang="en-US"/>
        </a:p>
      </dgm:t>
    </dgm:pt>
    <dgm:pt modelId="{4927447E-79C1-45FC-A016-1940373A8CF6}">
      <dgm:prSet/>
      <dgm:spPr/>
      <dgm:t>
        <a:bodyPr/>
        <a:lstStyle/>
        <a:p>
          <a:r>
            <a:rPr lang="nl-NL"/>
            <a:t>Investment Entity </a:t>
          </a:r>
          <a:endParaRPr lang="en-US"/>
        </a:p>
      </dgm:t>
    </dgm:pt>
    <dgm:pt modelId="{A4D38F26-F85F-4C9F-8FB0-A57C3C780AE2}" type="parTrans" cxnId="{9CB0AE20-528C-4386-AD48-6553E92B2F00}">
      <dgm:prSet/>
      <dgm:spPr/>
      <dgm:t>
        <a:bodyPr/>
        <a:lstStyle/>
        <a:p>
          <a:endParaRPr lang="en-US"/>
        </a:p>
      </dgm:t>
    </dgm:pt>
    <dgm:pt modelId="{1A47851B-15A6-4DBC-A7EF-AB5D4359823C}" type="sibTrans" cxnId="{9CB0AE20-528C-4386-AD48-6553E92B2F00}">
      <dgm:prSet/>
      <dgm:spPr/>
      <dgm:t>
        <a:bodyPr/>
        <a:lstStyle/>
        <a:p>
          <a:endParaRPr lang="en-US"/>
        </a:p>
      </dgm:t>
    </dgm:pt>
    <dgm:pt modelId="{37E71E1B-C244-4AC4-B552-45182D4BDE80}">
      <dgm:prSet/>
      <dgm:spPr/>
      <dgm:t>
        <a:bodyPr/>
        <a:lstStyle/>
        <a:p>
          <a:r>
            <a:rPr lang="nl-NL"/>
            <a:t>Type A: investment Entity Manager (for example Trust Service Provider)</a:t>
          </a:r>
          <a:endParaRPr lang="en-US"/>
        </a:p>
      </dgm:t>
    </dgm:pt>
    <dgm:pt modelId="{E1D0D201-7D33-41E6-AD92-C78948252642}" type="parTrans" cxnId="{869C2FB8-5F82-4646-A518-3A2E751D52A5}">
      <dgm:prSet/>
      <dgm:spPr/>
      <dgm:t>
        <a:bodyPr/>
        <a:lstStyle/>
        <a:p>
          <a:endParaRPr lang="en-US"/>
        </a:p>
      </dgm:t>
    </dgm:pt>
    <dgm:pt modelId="{5ADE8C5D-B13D-4F0C-AB14-C19BB2DAF4AC}" type="sibTrans" cxnId="{869C2FB8-5F82-4646-A518-3A2E751D52A5}">
      <dgm:prSet/>
      <dgm:spPr/>
      <dgm:t>
        <a:bodyPr/>
        <a:lstStyle/>
        <a:p>
          <a:endParaRPr lang="en-US"/>
        </a:p>
      </dgm:t>
    </dgm:pt>
    <dgm:pt modelId="{1FD080E1-7E8B-40BE-A9B8-D22C4DBDEB08}">
      <dgm:prSet/>
      <dgm:spPr/>
      <dgm:t>
        <a:bodyPr/>
        <a:lstStyle/>
        <a:p>
          <a:r>
            <a:rPr lang="nl-NL"/>
            <a:t>Type B: investment Entity, being managed by a Type A Manager (for example a trust, a fund, etc.)</a:t>
          </a:r>
          <a:endParaRPr lang="en-US"/>
        </a:p>
      </dgm:t>
    </dgm:pt>
    <dgm:pt modelId="{9B06E3EA-0934-49F1-989E-946F4587BE7B}" type="parTrans" cxnId="{6D014D1E-D868-485B-AF49-AF2DF3B5D1C6}">
      <dgm:prSet/>
      <dgm:spPr/>
      <dgm:t>
        <a:bodyPr/>
        <a:lstStyle/>
        <a:p>
          <a:endParaRPr lang="en-US"/>
        </a:p>
      </dgm:t>
    </dgm:pt>
    <dgm:pt modelId="{165A150C-725D-4885-B631-BFFEA5EB94CD}" type="sibTrans" cxnId="{6D014D1E-D868-485B-AF49-AF2DF3B5D1C6}">
      <dgm:prSet/>
      <dgm:spPr/>
      <dgm:t>
        <a:bodyPr/>
        <a:lstStyle/>
        <a:p>
          <a:endParaRPr lang="en-US"/>
        </a:p>
      </dgm:t>
    </dgm:pt>
    <dgm:pt modelId="{FC8F5D86-8AD2-4D0A-AA33-B304846A8944}">
      <dgm:prSet/>
      <dgm:spPr/>
      <dgm:t>
        <a:bodyPr/>
        <a:lstStyle/>
        <a:p>
          <a:r>
            <a:rPr lang="nl-NL"/>
            <a:t>Specified Insurance company</a:t>
          </a:r>
          <a:endParaRPr lang="en-US"/>
        </a:p>
      </dgm:t>
    </dgm:pt>
    <dgm:pt modelId="{5BBAFCE1-6CD9-46D8-B38F-FB86B21F00A4}" type="parTrans" cxnId="{4EB53A37-172C-4663-AA64-262F8025C632}">
      <dgm:prSet/>
      <dgm:spPr/>
      <dgm:t>
        <a:bodyPr/>
        <a:lstStyle/>
        <a:p>
          <a:endParaRPr lang="en-US"/>
        </a:p>
      </dgm:t>
    </dgm:pt>
    <dgm:pt modelId="{E3A70B3B-F73A-495E-86D7-4EF3C036A7D7}" type="sibTrans" cxnId="{4EB53A37-172C-4663-AA64-262F8025C632}">
      <dgm:prSet/>
      <dgm:spPr/>
      <dgm:t>
        <a:bodyPr/>
        <a:lstStyle/>
        <a:p>
          <a:endParaRPr lang="en-US"/>
        </a:p>
      </dgm:t>
    </dgm:pt>
    <dgm:pt modelId="{55D7030C-C0A2-524B-A9D4-D3D9A3B12A44}" type="pres">
      <dgm:prSet presAssocID="{BDB32A03-8ABA-4179-A986-126C4F0A19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466EAB-2302-B741-9F79-83B73230193C}" type="pres">
      <dgm:prSet presAssocID="{9478EF4B-A5C9-4623-94FE-7E3A64904233}" presName="linNode" presStyleCnt="0"/>
      <dgm:spPr/>
    </dgm:pt>
    <dgm:pt modelId="{2DBCAE89-0C13-E741-8298-C93B13AA69E5}" type="pres">
      <dgm:prSet presAssocID="{9478EF4B-A5C9-4623-94FE-7E3A6490423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9DED1-09AB-0648-AB43-B0DE64D1C149}" type="pres">
      <dgm:prSet presAssocID="{9478EF4B-A5C9-4623-94FE-7E3A6490423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B0AE20-528C-4386-AD48-6553E92B2F00}" srcId="{9478EF4B-A5C9-4623-94FE-7E3A64904233}" destId="{4927447E-79C1-45FC-A016-1940373A8CF6}" srcOrd="2" destOrd="0" parTransId="{A4D38F26-F85F-4C9F-8FB0-A57C3C780AE2}" sibTransId="{1A47851B-15A6-4DBC-A7EF-AB5D4359823C}"/>
    <dgm:cxn modelId="{CD1569DA-9E2E-4040-B761-13C57E4C0C7F}" srcId="{BDB32A03-8ABA-4179-A986-126C4F0A1934}" destId="{9478EF4B-A5C9-4623-94FE-7E3A64904233}" srcOrd="0" destOrd="0" parTransId="{D6E79ADD-9A2D-4B0A-AD07-3AB748653A84}" sibTransId="{FB548519-C03D-4BDC-A6FC-C7415DF3447F}"/>
    <dgm:cxn modelId="{96183285-B72B-FB45-96EE-7E942F9616CB}" type="presOf" srcId="{4927447E-79C1-45FC-A016-1940373A8CF6}" destId="{7DF9DED1-09AB-0648-AB43-B0DE64D1C149}" srcOrd="0" destOrd="2" presId="urn:microsoft.com/office/officeart/2005/8/layout/vList5"/>
    <dgm:cxn modelId="{B5489C3B-7D04-0241-AC69-FA3A3FF130B6}" type="presOf" srcId="{08C35228-58B0-4879-946A-5D63F8589817}" destId="{7DF9DED1-09AB-0648-AB43-B0DE64D1C149}" srcOrd="0" destOrd="1" presId="urn:microsoft.com/office/officeart/2005/8/layout/vList5"/>
    <dgm:cxn modelId="{4FA54273-E17D-AD45-99F9-4BE23115B1BA}" type="presOf" srcId="{BDB32A03-8ABA-4179-A986-126C4F0A1934}" destId="{55D7030C-C0A2-524B-A9D4-D3D9A3B12A44}" srcOrd="0" destOrd="0" presId="urn:microsoft.com/office/officeart/2005/8/layout/vList5"/>
    <dgm:cxn modelId="{5419A791-4AA6-0743-8AF6-0792EBDFDBD1}" type="presOf" srcId="{A7324CB9-623D-414D-98C5-2A3104D6D744}" destId="{7DF9DED1-09AB-0648-AB43-B0DE64D1C149}" srcOrd="0" destOrd="0" presId="urn:microsoft.com/office/officeart/2005/8/layout/vList5"/>
    <dgm:cxn modelId="{5ECC600E-7173-7E4C-B63A-C428F2DC68E2}" type="presOf" srcId="{FC8F5D86-8AD2-4D0A-AA33-B304846A8944}" destId="{7DF9DED1-09AB-0648-AB43-B0DE64D1C149}" srcOrd="0" destOrd="5" presId="urn:microsoft.com/office/officeart/2005/8/layout/vList5"/>
    <dgm:cxn modelId="{FBFF0876-E202-434F-AA91-2EC9D6B37E8B}" srcId="{9478EF4B-A5C9-4623-94FE-7E3A64904233}" destId="{A7324CB9-623D-414D-98C5-2A3104D6D744}" srcOrd="0" destOrd="0" parTransId="{DBD18ECF-DB1E-4B02-98B7-4F62E4FD9382}" sibTransId="{AC19463E-13B3-4B48-9913-6FDBDC426B6A}"/>
    <dgm:cxn modelId="{9ECFFEE8-E328-8E42-8028-212947A2DEEA}" type="presOf" srcId="{37E71E1B-C244-4AC4-B552-45182D4BDE80}" destId="{7DF9DED1-09AB-0648-AB43-B0DE64D1C149}" srcOrd="0" destOrd="3" presId="urn:microsoft.com/office/officeart/2005/8/layout/vList5"/>
    <dgm:cxn modelId="{869C2FB8-5F82-4646-A518-3A2E751D52A5}" srcId="{4927447E-79C1-45FC-A016-1940373A8CF6}" destId="{37E71E1B-C244-4AC4-B552-45182D4BDE80}" srcOrd="0" destOrd="0" parTransId="{E1D0D201-7D33-41E6-AD92-C78948252642}" sibTransId="{5ADE8C5D-B13D-4F0C-AB14-C19BB2DAF4AC}"/>
    <dgm:cxn modelId="{BD92EA88-CD33-6A48-BC57-F75550223085}" type="presOf" srcId="{1FD080E1-7E8B-40BE-A9B8-D22C4DBDEB08}" destId="{7DF9DED1-09AB-0648-AB43-B0DE64D1C149}" srcOrd="0" destOrd="4" presId="urn:microsoft.com/office/officeart/2005/8/layout/vList5"/>
    <dgm:cxn modelId="{5CE2FFF6-5785-CB4A-98E5-BEE8B16A4E28}" type="presOf" srcId="{9478EF4B-A5C9-4623-94FE-7E3A64904233}" destId="{2DBCAE89-0C13-E741-8298-C93B13AA69E5}" srcOrd="0" destOrd="0" presId="urn:microsoft.com/office/officeart/2005/8/layout/vList5"/>
    <dgm:cxn modelId="{4EB53A37-172C-4663-AA64-262F8025C632}" srcId="{9478EF4B-A5C9-4623-94FE-7E3A64904233}" destId="{FC8F5D86-8AD2-4D0A-AA33-B304846A8944}" srcOrd="3" destOrd="0" parTransId="{5BBAFCE1-6CD9-46D8-B38F-FB86B21F00A4}" sibTransId="{E3A70B3B-F73A-495E-86D7-4EF3C036A7D7}"/>
    <dgm:cxn modelId="{6D014D1E-D868-485B-AF49-AF2DF3B5D1C6}" srcId="{4927447E-79C1-45FC-A016-1940373A8CF6}" destId="{1FD080E1-7E8B-40BE-A9B8-D22C4DBDEB08}" srcOrd="1" destOrd="0" parTransId="{9B06E3EA-0934-49F1-989E-946F4587BE7B}" sibTransId="{165A150C-725D-4885-B631-BFFEA5EB94CD}"/>
    <dgm:cxn modelId="{D66E9F28-E245-4CD3-8375-5477F414ABDD}" srcId="{9478EF4B-A5C9-4623-94FE-7E3A64904233}" destId="{08C35228-58B0-4879-946A-5D63F8589817}" srcOrd="1" destOrd="0" parTransId="{22D0B688-9F6B-46A2-944C-DD682BA0055F}" sibTransId="{31899E3B-A074-4D2A-B847-DD368B7F26B7}"/>
    <dgm:cxn modelId="{37DC92F3-6143-D641-897E-14378B44D7A0}" type="presParOf" srcId="{55D7030C-C0A2-524B-A9D4-D3D9A3B12A44}" destId="{AB466EAB-2302-B741-9F79-83B73230193C}" srcOrd="0" destOrd="0" presId="urn:microsoft.com/office/officeart/2005/8/layout/vList5"/>
    <dgm:cxn modelId="{57BF9720-F305-E849-912E-0BD71CBF15FB}" type="presParOf" srcId="{AB466EAB-2302-B741-9F79-83B73230193C}" destId="{2DBCAE89-0C13-E741-8298-C93B13AA69E5}" srcOrd="0" destOrd="0" presId="urn:microsoft.com/office/officeart/2005/8/layout/vList5"/>
    <dgm:cxn modelId="{29767D0D-ACDC-8844-9AE7-ADD421D359CC}" type="presParOf" srcId="{AB466EAB-2302-B741-9F79-83B73230193C}" destId="{7DF9DED1-09AB-0648-AB43-B0DE64D1C14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673110-811C-4766-A2DB-3DD2389CBF6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BA9C321-7C9B-4E9B-BCEF-5A1A4AFF01B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What have been the main challenges encountered in implementing the CRS requirements?</a:t>
          </a:r>
          <a:endParaRPr lang="en-US" dirty="0"/>
        </a:p>
      </dgm:t>
    </dgm:pt>
    <dgm:pt modelId="{5F0DFF10-9427-404D-BFB0-C318C5B08EE9}" type="parTrans" cxnId="{97E72237-C860-4D65-B19F-90CFDA078D48}">
      <dgm:prSet/>
      <dgm:spPr/>
      <dgm:t>
        <a:bodyPr/>
        <a:lstStyle/>
        <a:p>
          <a:endParaRPr lang="en-US"/>
        </a:p>
      </dgm:t>
    </dgm:pt>
    <dgm:pt modelId="{0F1B4B67-B484-454F-BB2E-B23BCDE56CAA}" type="sibTrans" cxnId="{97E72237-C860-4D65-B19F-90CFDA078D48}">
      <dgm:prSet/>
      <dgm:spPr/>
      <dgm:t>
        <a:bodyPr/>
        <a:lstStyle/>
        <a:p>
          <a:endParaRPr lang="en-US"/>
        </a:p>
      </dgm:t>
    </dgm:pt>
    <dgm:pt modelId="{C06A351B-F9AF-4A62-9732-2643948C715B}" type="pres">
      <dgm:prSet presAssocID="{11673110-811C-4766-A2DB-3DD2389CBF6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4E0618-35A8-478B-9869-E878E2742543}" type="pres">
      <dgm:prSet presAssocID="{0BA9C321-7C9B-4E9B-BCEF-5A1A4AFF01B5}" presName="compNode" presStyleCnt="0"/>
      <dgm:spPr/>
    </dgm:pt>
    <dgm:pt modelId="{DE8303D2-7954-4DAD-80A8-9BA7E731F978}" type="pres">
      <dgm:prSet presAssocID="{0BA9C321-7C9B-4E9B-BCEF-5A1A4AFF01B5}" presName="bgRect" presStyleLbl="bgShp" presStyleIdx="0" presStyleCnt="1"/>
      <dgm:spPr/>
    </dgm:pt>
    <dgm:pt modelId="{684E8177-6A56-4DB0-AF44-DEED38C1B14C}" type="pres">
      <dgm:prSet presAssocID="{0BA9C321-7C9B-4E9B-BCEF-5A1A4AFF01B5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49A328A-0481-4F02-8122-AE19E150D6D8}" type="pres">
      <dgm:prSet presAssocID="{0BA9C321-7C9B-4E9B-BCEF-5A1A4AFF01B5}" presName="spaceRect" presStyleCnt="0"/>
      <dgm:spPr/>
    </dgm:pt>
    <dgm:pt modelId="{3B9513EA-5913-473A-9B94-089EA963672D}" type="pres">
      <dgm:prSet presAssocID="{0BA9C321-7C9B-4E9B-BCEF-5A1A4AFF01B5}" presName="parTx" presStyleLbl="revTx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F6EAE00C-EB19-4C84-A61D-FB97605AB66B}" type="presOf" srcId="{0BA9C321-7C9B-4E9B-BCEF-5A1A4AFF01B5}" destId="{3B9513EA-5913-473A-9B94-089EA963672D}" srcOrd="0" destOrd="0" presId="urn:microsoft.com/office/officeart/2018/2/layout/IconVerticalSolidList"/>
    <dgm:cxn modelId="{F3B2E61A-9204-4CF6-A7BF-EC40C359C184}" type="presOf" srcId="{11673110-811C-4766-A2DB-3DD2389CBF64}" destId="{C06A351B-F9AF-4A62-9732-2643948C715B}" srcOrd="0" destOrd="0" presId="urn:microsoft.com/office/officeart/2018/2/layout/IconVerticalSolidList"/>
    <dgm:cxn modelId="{97E72237-C860-4D65-B19F-90CFDA078D48}" srcId="{11673110-811C-4766-A2DB-3DD2389CBF64}" destId="{0BA9C321-7C9B-4E9B-BCEF-5A1A4AFF01B5}" srcOrd="0" destOrd="0" parTransId="{5F0DFF10-9427-404D-BFB0-C318C5B08EE9}" sibTransId="{0F1B4B67-B484-454F-BB2E-B23BCDE56CAA}"/>
    <dgm:cxn modelId="{DBD197D3-42EE-465C-A8A0-7C9C38989AE9}" type="presParOf" srcId="{C06A351B-F9AF-4A62-9732-2643948C715B}" destId="{D04E0618-35A8-478B-9869-E878E2742543}" srcOrd="0" destOrd="0" presId="urn:microsoft.com/office/officeart/2018/2/layout/IconVerticalSolidList"/>
    <dgm:cxn modelId="{E0346206-CA95-427A-98E8-2ACE1B7DDE4B}" type="presParOf" srcId="{D04E0618-35A8-478B-9869-E878E2742543}" destId="{DE8303D2-7954-4DAD-80A8-9BA7E731F978}" srcOrd="0" destOrd="0" presId="urn:microsoft.com/office/officeart/2018/2/layout/IconVerticalSolidList"/>
    <dgm:cxn modelId="{9A050201-C64A-4B0E-90DB-5621B9F24DF8}" type="presParOf" srcId="{D04E0618-35A8-478B-9869-E878E2742543}" destId="{684E8177-6A56-4DB0-AF44-DEED38C1B14C}" srcOrd="1" destOrd="0" presId="urn:microsoft.com/office/officeart/2018/2/layout/IconVerticalSolidList"/>
    <dgm:cxn modelId="{CEE4057D-9DEB-4F29-8EAA-56E9EBC40687}" type="presParOf" srcId="{D04E0618-35A8-478B-9869-E878E2742543}" destId="{049A328A-0481-4F02-8122-AE19E150D6D8}" srcOrd="2" destOrd="0" presId="urn:microsoft.com/office/officeart/2018/2/layout/IconVerticalSolidList"/>
    <dgm:cxn modelId="{28E8F6BA-DA24-4E32-80B7-A0EBC9E7B8A1}" type="presParOf" srcId="{D04E0618-35A8-478B-9869-E878E2742543}" destId="{3B9513EA-5913-473A-9B94-089EA963672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53FDC4-55B5-4040-8EB3-DF16ED7D530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9BE739E-67CE-4A9E-83AB-51EB8117B95D}">
      <dgm:prSet/>
      <dgm:spPr/>
      <dgm:t>
        <a:bodyPr/>
        <a:lstStyle/>
        <a:p>
          <a:r>
            <a:rPr lang="en-GB" dirty="0"/>
            <a:t>What changes, if any, did you need to make to onboarding procedures in order to identify Controlling Persons since the CRS was introduced?</a:t>
          </a:r>
          <a:endParaRPr lang="en-US" dirty="0"/>
        </a:p>
      </dgm:t>
    </dgm:pt>
    <dgm:pt modelId="{AAAB60EC-D389-4D90-9918-5B1ECE8AEEAF}" type="parTrans" cxnId="{AB1A29AE-CE0A-42F8-8C5C-C820E4C79158}">
      <dgm:prSet/>
      <dgm:spPr/>
      <dgm:t>
        <a:bodyPr/>
        <a:lstStyle/>
        <a:p>
          <a:endParaRPr lang="en-US"/>
        </a:p>
      </dgm:t>
    </dgm:pt>
    <dgm:pt modelId="{DCD1B2C3-69E8-4539-B4FA-8F3B4C42C333}" type="sibTrans" cxnId="{AB1A29AE-CE0A-42F8-8C5C-C820E4C79158}">
      <dgm:prSet/>
      <dgm:spPr/>
      <dgm:t>
        <a:bodyPr/>
        <a:lstStyle/>
        <a:p>
          <a:endParaRPr lang="en-US"/>
        </a:p>
      </dgm:t>
    </dgm:pt>
    <dgm:pt modelId="{45790494-7C10-4C64-AFFC-FA2975D8F07F}">
      <dgm:prSet/>
      <dgm:spPr/>
      <dgm:t>
        <a:bodyPr/>
        <a:lstStyle/>
        <a:p>
          <a:r>
            <a:rPr lang="en-GB" dirty="0"/>
            <a:t>How widespread is the collection or validation of self-certifications after the opening of the account? </a:t>
          </a:r>
          <a:endParaRPr lang="en-US" dirty="0"/>
        </a:p>
      </dgm:t>
    </dgm:pt>
    <dgm:pt modelId="{5D02FF1B-A187-4489-BD12-437590FEE3CC}" type="parTrans" cxnId="{485D458E-0BD7-441A-90CD-74FBAEF1586C}">
      <dgm:prSet/>
      <dgm:spPr/>
      <dgm:t>
        <a:bodyPr/>
        <a:lstStyle/>
        <a:p>
          <a:endParaRPr lang="en-US"/>
        </a:p>
      </dgm:t>
    </dgm:pt>
    <dgm:pt modelId="{8395C87C-FD2D-418E-AE4F-5C5408C21CC6}" type="sibTrans" cxnId="{485D458E-0BD7-441A-90CD-74FBAEF1586C}">
      <dgm:prSet/>
      <dgm:spPr/>
      <dgm:t>
        <a:bodyPr/>
        <a:lstStyle/>
        <a:p>
          <a:endParaRPr lang="en-US"/>
        </a:p>
      </dgm:t>
    </dgm:pt>
    <dgm:pt modelId="{140D44E4-DA08-5245-87CA-612843AF1BE5}" type="pres">
      <dgm:prSet presAssocID="{0953FDC4-55B5-4040-8EB3-DF16ED7D53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57F2D2-63FE-C444-BE5A-55EDDE647074}" type="pres">
      <dgm:prSet presAssocID="{59BE739E-67CE-4A9E-83AB-51EB8117B95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C491D-7D68-D042-A1DF-2E1FC4F8193A}" type="pres">
      <dgm:prSet presAssocID="{DCD1B2C3-69E8-4539-B4FA-8F3B4C42C333}" presName="spacer" presStyleCnt="0"/>
      <dgm:spPr/>
    </dgm:pt>
    <dgm:pt modelId="{4775C3E6-7622-8641-895E-269629AEF8C5}" type="pres">
      <dgm:prSet presAssocID="{45790494-7C10-4C64-AFFC-FA2975D8F07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1A29AE-CE0A-42F8-8C5C-C820E4C79158}" srcId="{0953FDC4-55B5-4040-8EB3-DF16ED7D5307}" destId="{59BE739E-67CE-4A9E-83AB-51EB8117B95D}" srcOrd="0" destOrd="0" parTransId="{AAAB60EC-D389-4D90-9918-5B1ECE8AEEAF}" sibTransId="{DCD1B2C3-69E8-4539-B4FA-8F3B4C42C333}"/>
    <dgm:cxn modelId="{389387FC-0999-6B45-B021-CEDDB28683DA}" type="presOf" srcId="{0953FDC4-55B5-4040-8EB3-DF16ED7D5307}" destId="{140D44E4-DA08-5245-87CA-612843AF1BE5}" srcOrd="0" destOrd="0" presId="urn:microsoft.com/office/officeart/2005/8/layout/vList2"/>
    <dgm:cxn modelId="{C38631E8-E093-8D40-B86C-C09913B5A422}" type="presOf" srcId="{45790494-7C10-4C64-AFFC-FA2975D8F07F}" destId="{4775C3E6-7622-8641-895E-269629AEF8C5}" srcOrd="0" destOrd="0" presId="urn:microsoft.com/office/officeart/2005/8/layout/vList2"/>
    <dgm:cxn modelId="{3660AECA-8900-E449-8549-AEB887E23D43}" type="presOf" srcId="{59BE739E-67CE-4A9E-83AB-51EB8117B95D}" destId="{0A57F2D2-63FE-C444-BE5A-55EDDE647074}" srcOrd="0" destOrd="0" presId="urn:microsoft.com/office/officeart/2005/8/layout/vList2"/>
    <dgm:cxn modelId="{485D458E-0BD7-441A-90CD-74FBAEF1586C}" srcId="{0953FDC4-55B5-4040-8EB3-DF16ED7D5307}" destId="{45790494-7C10-4C64-AFFC-FA2975D8F07F}" srcOrd="1" destOrd="0" parTransId="{5D02FF1B-A187-4489-BD12-437590FEE3CC}" sibTransId="{8395C87C-FD2D-418E-AE4F-5C5408C21CC6}"/>
    <dgm:cxn modelId="{5F100E2E-522B-914C-A8AC-8B6BEE5B5D71}" type="presParOf" srcId="{140D44E4-DA08-5245-87CA-612843AF1BE5}" destId="{0A57F2D2-63FE-C444-BE5A-55EDDE647074}" srcOrd="0" destOrd="0" presId="urn:microsoft.com/office/officeart/2005/8/layout/vList2"/>
    <dgm:cxn modelId="{DF7752D8-323E-3148-A3F4-3948747D8E66}" type="presParOf" srcId="{140D44E4-DA08-5245-87CA-612843AF1BE5}" destId="{642C491D-7D68-D042-A1DF-2E1FC4F8193A}" srcOrd="1" destOrd="0" presId="urn:microsoft.com/office/officeart/2005/8/layout/vList2"/>
    <dgm:cxn modelId="{1378CE7F-DF50-1E4D-B52D-C9CD9AA0C5D9}" type="presParOf" srcId="{140D44E4-DA08-5245-87CA-612843AF1BE5}" destId="{4775C3E6-7622-8641-895E-269629AEF8C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A3AE00-428C-4633-9A02-A4A2326E0A3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BEFAF4C-851B-4448-A25D-C7A782C5919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How common do you think the practice of Account Holders or Controlling Persons providing false self-certifications is? How do you respond if this practice is identified?</a:t>
          </a:r>
          <a:endParaRPr lang="en-US"/>
        </a:p>
      </dgm:t>
    </dgm:pt>
    <dgm:pt modelId="{6F8C71FA-B4D0-41D9-879E-4B9176B36132}" type="parTrans" cxnId="{6F2CCAE0-0C8B-4B5D-B1E5-46A208B05FC9}">
      <dgm:prSet/>
      <dgm:spPr/>
      <dgm:t>
        <a:bodyPr/>
        <a:lstStyle/>
        <a:p>
          <a:endParaRPr lang="en-US"/>
        </a:p>
      </dgm:t>
    </dgm:pt>
    <dgm:pt modelId="{CCF404DB-CC64-43ED-BF33-257BB18E267A}" type="sibTrans" cxnId="{6F2CCAE0-0C8B-4B5D-B1E5-46A208B05FC9}">
      <dgm:prSet/>
      <dgm:spPr/>
      <dgm:t>
        <a:bodyPr/>
        <a:lstStyle/>
        <a:p>
          <a:endParaRPr lang="en-US"/>
        </a:p>
      </dgm:t>
    </dgm:pt>
    <dgm:pt modelId="{1D24CDB5-8BAD-4D52-8810-0F0923022AD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challenges, if any, do you have encountered in determining which accounts meet the definition of Excluded Accounts? </a:t>
          </a:r>
          <a:endParaRPr lang="en-US"/>
        </a:p>
      </dgm:t>
    </dgm:pt>
    <dgm:pt modelId="{712779AB-5C8E-4E73-90A6-EB358643E98D}" type="parTrans" cxnId="{B403811D-27C7-4B47-B6D9-31A2B88BEC14}">
      <dgm:prSet/>
      <dgm:spPr/>
      <dgm:t>
        <a:bodyPr/>
        <a:lstStyle/>
        <a:p>
          <a:endParaRPr lang="en-US"/>
        </a:p>
      </dgm:t>
    </dgm:pt>
    <dgm:pt modelId="{6D8B9BA1-3D09-4768-81DF-B66E61DADF86}" type="sibTrans" cxnId="{B403811D-27C7-4B47-B6D9-31A2B88BEC14}">
      <dgm:prSet/>
      <dgm:spPr/>
      <dgm:t>
        <a:bodyPr/>
        <a:lstStyle/>
        <a:p>
          <a:endParaRPr lang="en-US"/>
        </a:p>
      </dgm:t>
    </dgm:pt>
    <dgm:pt modelId="{BEE653D6-930F-402F-8034-1EB2A4EAF4DA}" type="pres">
      <dgm:prSet presAssocID="{C2A3AE00-428C-4633-9A02-A4A2326E0A3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FCF096-1943-4CED-B5D8-C3E23BFD4D25}" type="pres">
      <dgm:prSet presAssocID="{DBEFAF4C-851B-4448-A25D-C7A782C59190}" presName="compNode" presStyleCnt="0"/>
      <dgm:spPr/>
    </dgm:pt>
    <dgm:pt modelId="{F42DFC22-890A-45A0-9066-F7A0242A113C}" type="pres">
      <dgm:prSet presAssocID="{DBEFAF4C-851B-4448-A25D-C7A782C59190}" presName="bgRect" presStyleLbl="bgShp" presStyleIdx="0" presStyleCnt="2"/>
      <dgm:spPr/>
    </dgm:pt>
    <dgm:pt modelId="{E063FD53-7718-42D9-B5E4-3C1573473BAF}" type="pres">
      <dgm:prSet presAssocID="{DBEFAF4C-851B-4448-A25D-C7A782C5919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C8CEB663-725B-4191-9D02-70CB21AD43D4}" type="pres">
      <dgm:prSet presAssocID="{DBEFAF4C-851B-4448-A25D-C7A782C59190}" presName="spaceRect" presStyleCnt="0"/>
      <dgm:spPr/>
    </dgm:pt>
    <dgm:pt modelId="{DB367C81-B82E-4657-ACD1-1A03E9849F27}" type="pres">
      <dgm:prSet presAssocID="{DBEFAF4C-851B-4448-A25D-C7A782C59190}" presName="parTx" presStyleLbl="revTx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85C7714-0B74-489D-9C45-0DE952237651}" type="pres">
      <dgm:prSet presAssocID="{CCF404DB-CC64-43ED-BF33-257BB18E267A}" presName="sibTrans" presStyleCnt="0"/>
      <dgm:spPr/>
    </dgm:pt>
    <dgm:pt modelId="{4445FE99-10F4-462A-8238-2CCF78E613A0}" type="pres">
      <dgm:prSet presAssocID="{1D24CDB5-8BAD-4D52-8810-0F0923022AD8}" presName="compNode" presStyleCnt="0"/>
      <dgm:spPr/>
    </dgm:pt>
    <dgm:pt modelId="{FAEA6ADD-C5CE-44ED-A130-E897695AAC5F}" type="pres">
      <dgm:prSet presAssocID="{1D24CDB5-8BAD-4D52-8810-0F0923022AD8}" presName="bgRect" presStyleLbl="bgShp" presStyleIdx="1" presStyleCnt="2"/>
      <dgm:spPr/>
    </dgm:pt>
    <dgm:pt modelId="{C435D886-C83D-4998-AC4C-F59E81117A78}" type="pres">
      <dgm:prSet presAssocID="{1D24CDB5-8BAD-4D52-8810-0F0923022AD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uan"/>
        </a:ext>
      </dgm:extLst>
    </dgm:pt>
    <dgm:pt modelId="{24A14B19-7AF0-4222-A0C1-0DDF155EA776}" type="pres">
      <dgm:prSet presAssocID="{1D24CDB5-8BAD-4D52-8810-0F0923022AD8}" presName="spaceRect" presStyleCnt="0"/>
      <dgm:spPr/>
    </dgm:pt>
    <dgm:pt modelId="{7EFAF001-4659-42FF-A66B-FC77994C5ADC}" type="pres">
      <dgm:prSet presAssocID="{1D24CDB5-8BAD-4D52-8810-0F0923022AD8}" presName="parTx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F2CCAE0-0C8B-4B5D-B1E5-46A208B05FC9}" srcId="{C2A3AE00-428C-4633-9A02-A4A2326E0A33}" destId="{DBEFAF4C-851B-4448-A25D-C7A782C59190}" srcOrd="0" destOrd="0" parTransId="{6F8C71FA-B4D0-41D9-879E-4B9176B36132}" sibTransId="{CCF404DB-CC64-43ED-BF33-257BB18E267A}"/>
    <dgm:cxn modelId="{94EB6E08-9A3A-4C12-BC28-6F4590E00411}" type="presOf" srcId="{C2A3AE00-428C-4633-9A02-A4A2326E0A33}" destId="{BEE653D6-930F-402F-8034-1EB2A4EAF4DA}" srcOrd="0" destOrd="0" presId="urn:microsoft.com/office/officeart/2018/2/layout/IconVerticalSolidList"/>
    <dgm:cxn modelId="{B403811D-27C7-4B47-B6D9-31A2B88BEC14}" srcId="{C2A3AE00-428C-4633-9A02-A4A2326E0A33}" destId="{1D24CDB5-8BAD-4D52-8810-0F0923022AD8}" srcOrd="1" destOrd="0" parTransId="{712779AB-5C8E-4E73-90A6-EB358643E98D}" sibTransId="{6D8B9BA1-3D09-4768-81DF-B66E61DADF86}"/>
    <dgm:cxn modelId="{007A5006-39F7-4CEE-8D1C-D0FD7B1B66B4}" type="presOf" srcId="{DBEFAF4C-851B-4448-A25D-C7A782C59190}" destId="{DB367C81-B82E-4657-ACD1-1A03E9849F27}" srcOrd="0" destOrd="0" presId="urn:microsoft.com/office/officeart/2018/2/layout/IconVerticalSolidList"/>
    <dgm:cxn modelId="{3998D893-626B-4917-84C5-5332DB2FB2E5}" type="presOf" srcId="{1D24CDB5-8BAD-4D52-8810-0F0923022AD8}" destId="{7EFAF001-4659-42FF-A66B-FC77994C5ADC}" srcOrd="0" destOrd="0" presId="urn:microsoft.com/office/officeart/2018/2/layout/IconVerticalSolidList"/>
    <dgm:cxn modelId="{40F857EF-44AE-4CA9-BE7D-D60D4A086DFE}" type="presParOf" srcId="{BEE653D6-930F-402F-8034-1EB2A4EAF4DA}" destId="{C2FCF096-1943-4CED-B5D8-C3E23BFD4D25}" srcOrd="0" destOrd="0" presId="urn:microsoft.com/office/officeart/2018/2/layout/IconVerticalSolidList"/>
    <dgm:cxn modelId="{ADD0AA5E-BE19-4F26-82D9-16EB244699F3}" type="presParOf" srcId="{C2FCF096-1943-4CED-B5D8-C3E23BFD4D25}" destId="{F42DFC22-890A-45A0-9066-F7A0242A113C}" srcOrd="0" destOrd="0" presId="urn:microsoft.com/office/officeart/2018/2/layout/IconVerticalSolidList"/>
    <dgm:cxn modelId="{9355CD05-27EE-4954-B074-7899BED2BD57}" type="presParOf" srcId="{C2FCF096-1943-4CED-B5D8-C3E23BFD4D25}" destId="{E063FD53-7718-42D9-B5E4-3C1573473BAF}" srcOrd="1" destOrd="0" presId="urn:microsoft.com/office/officeart/2018/2/layout/IconVerticalSolidList"/>
    <dgm:cxn modelId="{7EDDF1D3-12E2-4288-BB05-FEB2A3BF3374}" type="presParOf" srcId="{C2FCF096-1943-4CED-B5D8-C3E23BFD4D25}" destId="{C8CEB663-725B-4191-9D02-70CB21AD43D4}" srcOrd="2" destOrd="0" presId="urn:microsoft.com/office/officeart/2018/2/layout/IconVerticalSolidList"/>
    <dgm:cxn modelId="{88D3EF69-0787-4672-B097-9B3231A7C69E}" type="presParOf" srcId="{C2FCF096-1943-4CED-B5D8-C3E23BFD4D25}" destId="{DB367C81-B82E-4657-ACD1-1A03E9849F27}" srcOrd="3" destOrd="0" presId="urn:microsoft.com/office/officeart/2018/2/layout/IconVerticalSolidList"/>
    <dgm:cxn modelId="{CE98B00F-ABB7-4899-97EB-831C2C065A81}" type="presParOf" srcId="{BEE653D6-930F-402F-8034-1EB2A4EAF4DA}" destId="{F85C7714-0B74-489D-9C45-0DE952237651}" srcOrd="1" destOrd="0" presId="urn:microsoft.com/office/officeart/2018/2/layout/IconVerticalSolidList"/>
    <dgm:cxn modelId="{F3AB6EFA-2558-4C19-820B-09D6518BFD5C}" type="presParOf" srcId="{BEE653D6-930F-402F-8034-1EB2A4EAF4DA}" destId="{4445FE99-10F4-462A-8238-2CCF78E613A0}" srcOrd="2" destOrd="0" presId="urn:microsoft.com/office/officeart/2018/2/layout/IconVerticalSolidList"/>
    <dgm:cxn modelId="{BFA05450-8807-4E09-8B5A-B205CEE125B7}" type="presParOf" srcId="{4445FE99-10F4-462A-8238-2CCF78E613A0}" destId="{FAEA6ADD-C5CE-44ED-A130-E897695AAC5F}" srcOrd="0" destOrd="0" presId="urn:microsoft.com/office/officeart/2018/2/layout/IconVerticalSolidList"/>
    <dgm:cxn modelId="{E5CDCFCB-3AED-464B-B2D2-0911C01966FC}" type="presParOf" srcId="{4445FE99-10F4-462A-8238-2CCF78E613A0}" destId="{C435D886-C83D-4998-AC4C-F59E81117A78}" srcOrd="1" destOrd="0" presId="urn:microsoft.com/office/officeart/2018/2/layout/IconVerticalSolidList"/>
    <dgm:cxn modelId="{49382F25-56C8-492E-84C9-FDEBC8B4C436}" type="presParOf" srcId="{4445FE99-10F4-462A-8238-2CCF78E613A0}" destId="{24A14B19-7AF0-4222-A0C1-0DDF155EA776}" srcOrd="2" destOrd="0" presId="urn:microsoft.com/office/officeart/2018/2/layout/IconVerticalSolidList"/>
    <dgm:cxn modelId="{CB93DF6B-2FB4-4C76-9F2F-A4FAF3A05753}" type="presParOf" srcId="{4445FE99-10F4-462A-8238-2CCF78E613A0}" destId="{7EFAF001-4659-42FF-A66B-FC77994C5AD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AB7E7-B398-4F41-BD75-41DBA64593D5}">
      <dsp:nvSpPr>
        <dsp:cNvPr id="0" name=""/>
        <dsp:cNvSpPr/>
      </dsp:nvSpPr>
      <dsp:spPr>
        <a:xfrm>
          <a:off x="3493" y="593292"/>
          <a:ext cx="5010366" cy="30062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200" kern="1200"/>
            <a:t>The use of this email address is for all inquiries</a:t>
          </a:r>
          <a:endParaRPr lang="en-US" sz="32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500" b="1" i="1" kern="1200"/>
            <a:t>- Please do not communicate through our personal email addresses 	  with regard to AEOI/CRS issues </a:t>
          </a:r>
          <a:endParaRPr lang="en-US" sz="2500" kern="1200"/>
        </a:p>
      </dsp:txBody>
      <dsp:txXfrm>
        <a:off x="3493" y="593292"/>
        <a:ext cx="5010366" cy="3006220"/>
      </dsp:txXfrm>
    </dsp:sp>
    <dsp:sp modelId="{60539C5E-8B91-AF4F-8F1F-17B68F4D8CE0}">
      <dsp:nvSpPr>
        <dsp:cNvPr id="0" name=""/>
        <dsp:cNvSpPr/>
      </dsp:nvSpPr>
      <dsp:spPr>
        <a:xfrm>
          <a:off x="5088136" y="1974902"/>
          <a:ext cx="751555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E0B70-EEFA-6948-BBD7-F97C32AB5227}">
      <dsp:nvSpPr>
        <dsp:cNvPr id="0" name=""/>
        <dsp:cNvSpPr/>
      </dsp:nvSpPr>
      <dsp:spPr>
        <a:xfrm>
          <a:off x="5913968" y="593292"/>
          <a:ext cx="5010366" cy="3006220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200" kern="1200"/>
            <a:t>Most common questions regard the following aspects:</a:t>
          </a:r>
          <a:endParaRPr lang="en-US" sz="32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500" kern="1200"/>
            <a:t>A. Technical aspects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500" kern="1200"/>
            <a:t>B. Administrative aspects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500" kern="1200"/>
            <a:t>C. Legal aspects</a:t>
          </a:r>
          <a:endParaRPr lang="en-US" sz="2500" kern="1200"/>
        </a:p>
      </dsp:txBody>
      <dsp:txXfrm>
        <a:off x="5913968" y="593292"/>
        <a:ext cx="5010366" cy="3006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C989F-5B8D-FC4D-8A21-2CE0EC516821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D35F9-F38C-904E-ADD2-AAEE63806B77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900" kern="1200"/>
            <a:t>Onsite visit </a:t>
          </a:r>
          <a:endParaRPr lang="en-US" sz="4900" kern="1200"/>
        </a:p>
      </dsp:txBody>
      <dsp:txXfrm>
        <a:off x="696297" y="538547"/>
        <a:ext cx="4171627" cy="2590157"/>
      </dsp:txXfrm>
    </dsp:sp>
    <dsp:sp modelId="{7F2CF733-2E25-D648-A477-044E7F3F4EB3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BF2E5-01AA-BD4C-938D-208810AE4B0E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900" kern="1200"/>
            <a:t>29 September – 3 October 2025</a:t>
          </a:r>
          <a:endParaRPr lang="en-US" sz="4900" kern="120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9DED1-09AB-0648-AB43-B0DE64D1C149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Depository Institution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Custodial Institution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Investment Entity 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Type A: investment Entity Manager (for example Trust Service Provider)</a:t>
          </a:r>
          <a:endParaRPr lang="en-US" sz="2200" kern="120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Type B: investment Entity, being managed by a Type A Manager (for example a trust, a fund, etc.)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200" kern="1200"/>
            <a:t>Specified Insurance company</a:t>
          </a:r>
          <a:endParaRPr lang="en-US" sz="2200" kern="1200"/>
        </a:p>
      </dsp:txBody>
      <dsp:txXfrm rot="-5400000">
        <a:off x="3785615" y="605066"/>
        <a:ext cx="6560052" cy="3141206"/>
      </dsp:txXfrm>
    </dsp:sp>
    <dsp:sp modelId="{2DBCAE89-0C13-E741-8298-C93B13AA69E5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700" kern="1200"/>
            <a:t>Identify yourself if you are a Reporting Financial Institution in Curaçao, to be classified as:</a:t>
          </a:r>
          <a:endParaRPr lang="en-US" sz="3700" kern="1200"/>
        </a:p>
      </dsp:txBody>
      <dsp:txXfrm>
        <a:off x="184799" y="184799"/>
        <a:ext cx="3416018" cy="39817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303D2-7954-4DAD-80A8-9BA7E731F978}">
      <dsp:nvSpPr>
        <dsp:cNvPr id="0" name=""/>
        <dsp:cNvSpPr/>
      </dsp:nvSpPr>
      <dsp:spPr>
        <a:xfrm>
          <a:off x="0" y="1525133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E8177-6A56-4DB0-AF44-DEED38C1B14C}">
      <dsp:nvSpPr>
        <dsp:cNvPr id="0" name=""/>
        <dsp:cNvSpPr/>
      </dsp:nvSpPr>
      <dsp:spPr>
        <a:xfrm>
          <a:off x="395445" y="1819266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513EA-5913-473A-9B94-089EA963672D}">
      <dsp:nvSpPr>
        <dsp:cNvPr id="0" name=""/>
        <dsp:cNvSpPr/>
      </dsp:nvSpPr>
      <dsp:spPr>
        <a:xfrm>
          <a:off x="1509882" y="1525133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/>
            <a:t>What have been the main challenges encountered in implementing the CRS requirements?</a:t>
          </a:r>
          <a:endParaRPr lang="en-US" sz="2500" kern="1200" dirty="0"/>
        </a:p>
      </dsp:txBody>
      <dsp:txXfrm>
        <a:off x="1509882" y="1525133"/>
        <a:ext cx="9005717" cy="1307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7F2D2-63FE-C444-BE5A-55EDDE647074}">
      <dsp:nvSpPr>
        <dsp:cNvPr id="0" name=""/>
        <dsp:cNvSpPr/>
      </dsp:nvSpPr>
      <dsp:spPr>
        <a:xfrm>
          <a:off x="0" y="203712"/>
          <a:ext cx="10515600" cy="19246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/>
            <a:t>What changes, if any, did you need to make to onboarding procedures in order to identify Controlling Persons since the CRS was introduced?</a:t>
          </a:r>
          <a:endParaRPr lang="en-US" sz="3500" kern="1200" dirty="0"/>
        </a:p>
      </dsp:txBody>
      <dsp:txXfrm>
        <a:off x="93954" y="297666"/>
        <a:ext cx="10327692" cy="1736741"/>
      </dsp:txXfrm>
    </dsp:sp>
    <dsp:sp modelId="{4775C3E6-7622-8641-895E-269629AEF8C5}">
      <dsp:nvSpPr>
        <dsp:cNvPr id="0" name=""/>
        <dsp:cNvSpPr/>
      </dsp:nvSpPr>
      <dsp:spPr>
        <a:xfrm>
          <a:off x="0" y="2229162"/>
          <a:ext cx="10515600" cy="1924649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/>
            <a:t>How widespread is the collection or validation of self-certifications after the opening of the account? </a:t>
          </a:r>
          <a:endParaRPr lang="en-US" sz="3500" kern="1200" dirty="0"/>
        </a:p>
      </dsp:txBody>
      <dsp:txXfrm>
        <a:off x="93954" y="2323116"/>
        <a:ext cx="10327692" cy="17367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2DFC22-890A-45A0-9066-F7A0242A113C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3FD53-7718-42D9-B5E4-3C1573473BAF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367C81-B82E-4657-ACD1-1A03E9849F27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/>
            <a:t>How common do you think the practice of Account Holders or Controlling Persons providing false self-certifications is? How do you respond if this practice is identified?</a:t>
          </a:r>
          <a:endParaRPr lang="en-US" sz="2200" kern="1200"/>
        </a:p>
      </dsp:txBody>
      <dsp:txXfrm>
        <a:off x="1509882" y="708097"/>
        <a:ext cx="9005717" cy="1307257"/>
      </dsp:txXfrm>
    </dsp:sp>
    <dsp:sp modelId="{FAEA6ADD-C5CE-44ED-A130-E897695AAC5F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5D886-C83D-4998-AC4C-F59E81117A78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AF001-4659-42FF-A66B-FC77994C5ADC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/>
            <a:t>What challenges, if any, do you have encountered in determining which accounts meet the definition of Excluded Accounts? </a:t>
          </a:r>
          <a:endParaRPr lang="en-US" sz="2200" kern="1200"/>
        </a:p>
      </dsp:txBody>
      <dsp:txXfrm>
        <a:off x="1509882" y="2342169"/>
        <a:ext cx="9005717" cy="1307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31EA1-0D62-1D42-A4D3-C636AF7B27E6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D3387-2496-0B41-8D2C-6CE87046F77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63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BF879-E2A5-4D3F-A51F-6F6453CA425F}" type="slidenum">
              <a:rPr lang="nl-NL" smtClean="0"/>
              <a:pPr>
                <a:defRPr/>
              </a:pPr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759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BF879-E2A5-4D3F-A51F-6F6453CA425F}" type="slidenum">
              <a:rPr lang="nl-NL" smtClean="0"/>
              <a:pPr>
                <a:defRPr/>
              </a:pPr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392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8016E-1752-1AC6-8D28-FECEA10B5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71DC99E-21C5-C821-916A-366DA8073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0827A0-4C7A-99F7-3A84-B3A6DCC1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FEF392-89A1-6050-22A6-435D022A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BE0A51-39F0-C155-76B4-FC70E034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938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1108E6-4DF6-479E-56E2-FE5C95E3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45D6A2-3030-44E2-F717-F7E4F061A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8BE7E3-0D22-513B-332F-EA7DBB417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DAFAC4-2B94-2E07-CE11-22CDCC19A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7D35C7-E88F-E90E-21C6-FC218E751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53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1F4DC14-4213-613B-3FEE-D681BA179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72FA2E-232A-B4AB-AC86-FF1F7F14F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EE31F0-E5EC-32EB-C4EF-D5AB19D42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4D11E4-E382-46FD-FD9A-E2E3308C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0A987D-AB63-4B85-F6F2-2701F6E6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1840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ColTx">
  <p:cSld name="Titel en twee tekst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9900" y="1800225"/>
            <a:ext cx="5384800" cy="441483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57900" y="1800225"/>
            <a:ext cx="5384800" cy="441483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 september 2012</a:t>
            </a:r>
            <a:endParaRPr lang="nl-NL"/>
          </a:p>
        </p:txBody>
      </p:sp>
      <p:sp>
        <p:nvSpPr>
          <p:cNvPr id="6" name="shpVoettekst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Internationale inlichtingenuitwisseling</a:t>
            </a:r>
          </a:p>
        </p:txBody>
      </p:sp>
      <p:sp>
        <p:nvSpPr>
          <p:cNvPr id="7" name="shpPagin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2391-4150-45F2-B8AF-65C024A5F59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77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EDC9B-C9AF-F4BF-F672-6198F18E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3D9182-89E3-18DA-A6AE-92EC07428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0B5911-B0D0-1FFB-8240-D6D387E0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0A0B0A-6114-222B-7E93-24354DF72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9550AD-FF8F-5737-57D7-EE2D76E09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432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8D7BF-F642-3170-9B6D-7DB9219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389F27-AC30-EB46-F02B-463480F14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79D71D-E868-FCB5-9427-A9DBC181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335CE3-593A-6B47-61AD-D0EE7F43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8CF147-44B5-DEA7-3A9E-6777092F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25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DE8D2-A5F8-7562-B7EE-AC69727D8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75D119-9072-94EF-44E8-840467EFE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FF5843-75AA-1346-8F59-527F4FC6F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C4D4D3E-1BDE-B1F3-BD45-22F20E91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6E87438-E6F4-CC24-DB5B-BCC4BAC1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10EDA4-498B-79A9-783A-395D51DA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32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8ED0F-41F1-3E7F-D2C8-CCADBA880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07E6CC-AC7B-A9C1-B15A-AFB7B5639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AC03A38-75DD-7B8F-0A9D-6AB448FAF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45515F-CD1C-87D8-7709-B4635012AE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2609247-04B3-5DA5-0238-F21043839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3A49600-0F3A-09CB-F32D-C925DE073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02FFD5-F7DC-62EB-8AF7-612B48C0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F8D06D0-27C2-88F6-84DC-BE46C3AB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6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045C1-7267-C0D8-9A7C-A0B053928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DC7FABD-B207-FB54-791E-4EE5016A1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F5CAFA6-9752-613A-E3D4-99EB4AD18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182D5B6-0F9F-63BB-AED9-FCF07A7E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892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359B730-2FE5-8159-8993-A544963E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BEF2855-D961-F051-8BFB-CBE14636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A620E54-6A6C-5C7D-B069-8B3419E5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07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596A0-521C-E767-38E8-A63D8EB6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4490AC-58CA-A988-1278-8FFBCECA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A9FC718-CBE7-9C2C-0439-ABD64AFBB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1B4C0E-3C20-6EFA-0FFD-EA978E95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0DDAD29-2A14-94B0-563F-74613A361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DBDE168-98F5-0570-4A71-C75E239FF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369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4A855-6E93-9557-AD0D-72E19AF17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1A0E250-5B4E-4CB2-9C93-F073B984D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CBA6681-9122-BF0D-94B6-54C083710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17EBAB-23AD-6978-470F-3FFB2010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09FDC2-C5D6-9D4B-BAE1-CB7A79FD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CB77DC5-6B00-70D8-5652-F16F965F0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649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0883EE6-DFF0-D41F-885E-1B384D138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4EAADD-B9C1-0018-8568-30EBD9A9F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A86693-744A-1866-4731-D1C35D793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5187AF-DDCD-8543-B2A5-DFD1F613D711}" type="datetimeFigureOut">
              <a:rPr lang="nl-NL" smtClean="0"/>
              <a:t>23-6-2025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731039-8558-155B-D31E-EB639AB71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C4A240-2164-EB0C-3403-1A438D1C0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02D714-AA1F-6940-BDEA-03D7937361E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887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Info.aeoi@gobiernu.c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DES%20WachtwoordVergeten/MDES%20Wachtwoordvergeten%202025-06-07%20180938.jp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02AA89-9B7A-626C-4841-6217E3421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nl-NL" sz="6600" dirty="0"/>
              <a:t>CRS Seminar </a:t>
            </a:r>
            <a:r>
              <a:rPr lang="nl-NL" sz="6600" dirty="0" err="1"/>
              <a:t>for</a:t>
            </a:r>
            <a:r>
              <a:rPr lang="nl-NL" sz="6600" dirty="0"/>
              <a:t> </a:t>
            </a:r>
            <a:r>
              <a:rPr lang="nl-NL" sz="6600" dirty="0" err="1"/>
              <a:t>FI’s</a:t>
            </a:r>
            <a:endParaRPr lang="nl-NL" sz="66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EA8FA3-9CFA-A17C-6865-7F00F13EE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anchor="t">
            <a:normAutofit/>
          </a:bodyPr>
          <a:lstStyle/>
          <a:p>
            <a:r>
              <a:rPr lang="nl-NL" sz="3200" b="1" dirty="0"/>
              <a:t>10 </a:t>
            </a:r>
            <a:r>
              <a:rPr lang="nl-NL" sz="3200" b="1" dirty="0" err="1"/>
              <a:t>June</a:t>
            </a:r>
            <a:r>
              <a:rPr lang="nl-NL" sz="3200" b="1" dirty="0"/>
              <a:t> 2025</a:t>
            </a:r>
          </a:p>
        </p:txBody>
      </p:sp>
      <p:pic>
        <p:nvPicPr>
          <p:cNvPr id="4" name="Afbeelding 3" descr="minfin.jpg">
            <a:extLst>
              <a:ext uri="{FF2B5EF4-FFF2-40B4-BE49-F238E27FC236}">
                <a16:creationId xmlns:a16="http://schemas.microsoft.com/office/drawing/2014/main" id="{0CEE4A83-ACFD-D551-E389-FB9186ACBD4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1391" y="591670"/>
            <a:ext cx="5624621" cy="2742004"/>
          </a:xfrm>
          <a:prstGeom prst="rect">
            <a:avLst/>
          </a:prstGeom>
        </p:spPr>
      </p:pic>
      <p:sp>
        <p:nvSpPr>
          <p:cNvPr id="22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54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BBBE17-D613-644D-C96D-380E729B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100" b="1"/>
              <a:t>Investment Entities and Custodial Institutions</a:t>
            </a:r>
            <a:r>
              <a:rPr lang="nl-NL" sz="4100"/>
              <a:t/>
            </a:r>
            <a:br>
              <a:rPr lang="nl-NL" sz="4100"/>
            </a:br>
            <a:endParaRPr lang="nl-NL" sz="4100"/>
          </a:p>
        </p:txBody>
      </p:sp>
      <p:sp>
        <p:nvSpPr>
          <p:cNvPr id="2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8F94A6-4B02-78E3-43BB-BF951F99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A representative sample of regulated and unregulated Investment Entity representatives, such as investment funds, trust representatives, professional trustees and TCSPs and Custodial Institutions. Should include compliance officer(s)/others involved in AEOI implementation (e.g. 8-12 representatives)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7142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FF509D-5F73-98FB-7A19-4D7C85AE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nl-NL" dirty="0" err="1"/>
              <a:t>Discussions</a:t>
            </a:r>
            <a:r>
              <a:rPr lang="nl-NL" dirty="0"/>
              <a:t> on: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D499D14-F806-C9EF-CBD5-B34A47A34B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76043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331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8EC149-206F-0174-7BD0-3B2B85DA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nl-NL" dirty="0" err="1"/>
              <a:t>Discussions</a:t>
            </a:r>
            <a:r>
              <a:rPr lang="nl-NL" dirty="0"/>
              <a:t> on: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C833AF3D-8072-9FEA-1BED-FE22AC0E0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031117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645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5388BA-7792-C12E-8AB0-3FA5A6F6E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nl-NL" dirty="0" err="1"/>
              <a:t>Discussions</a:t>
            </a:r>
            <a:r>
              <a:rPr lang="nl-NL" dirty="0"/>
              <a:t> on: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B5B53CE-5E2D-82FC-0D2A-0DDC013ED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389032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8709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2BAE238-994E-F777-9F65-14097DE74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4000">
                <a:solidFill>
                  <a:srgbClr val="FFFFFF"/>
                </a:solidFill>
              </a:rPr>
              <a:t>Q&amp;A and Wrap up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62F5C5-0700-3F8C-261C-DBB3C20B9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7476186" cy="554604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nl-NL" sz="4000" dirty="0"/>
          </a:p>
          <a:p>
            <a:r>
              <a:rPr lang="nl-NL" sz="4000" dirty="0"/>
              <a:t>Next CRS Seminars in 2025:</a:t>
            </a:r>
          </a:p>
          <a:p>
            <a:pPr marL="0" indent="0">
              <a:buNone/>
            </a:pPr>
            <a:endParaRPr lang="nl-NL" sz="4000" dirty="0"/>
          </a:p>
          <a:p>
            <a:pPr lvl="1"/>
            <a:r>
              <a:rPr lang="nl-NL" sz="3600" b="1" dirty="0"/>
              <a:t>11 September </a:t>
            </a:r>
          </a:p>
          <a:p>
            <a:pPr marL="457200" lvl="1" indent="0">
              <a:buNone/>
            </a:pPr>
            <a:r>
              <a:rPr lang="nl-NL" sz="3600" dirty="0"/>
              <a:t>(CRS workshop </a:t>
            </a:r>
            <a:r>
              <a:rPr lang="nl-NL" sz="3600" dirty="0" err="1"/>
              <a:t>for</a:t>
            </a:r>
            <a:r>
              <a:rPr lang="nl-NL" sz="3600" dirty="0"/>
              <a:t> </a:t>
            </a:r>
            <a:r>
              <a:rPr lang="nl-NL" sz="3600" dirty="0" err="1"/>
              <a:t>FI’s</a:t>
            </a:r>
            <a:r>
              <a:rPr lang="nl-NL" sz="3600" dirty="0"/>
              <a:t> </a:t>
            </a:r>
            <a:r>
              <a:rPr lang="nl-NL" sz="3600" dirty="0" err="1"/>
              <a:t>by</a:t>
            </a:r>
            <a:r>
              <a:rPr lang="nl-NL" sz="3600" dirty="0"/>
              <a:t> CRS experts)</a:t>
            </a:r>
          </a:p>
          <a:p>
            <a:pPr lvl="2"/>
            <a:r>
              <a:rPr lang="nl-NL" sz="3000" dirty="0"/>
              <a:t>3:00-5:00 PM</a:t>
            </a:r>
          </a:p>
          <a:p>
            <a:pPr lvl="2"/>
            <a:r>
              <a:rPr lang="nl-NL" sz="3000" dirty="0"/>
              <a:t>Renaissance Hotel</a:t>
            </a:r>
          </a:p>
          <a:p>
            <a:pPr lvl="1"/>
            <a:endParaRPr lang="nl-NL" sz="3600" dirty="0"/>
          </a:p>
          <a:p>
            <a:pPr lvl="1"/>
            <a:r>
              <a:rPr lang="nl-NL" sz="4000" b="1" dirty="0"/>
              <a:t>23 </a:t>
            </a:r>
            <a:r>
              <a:rPr lang="nl-NL" sz="4000" b="1" dirty="0" err="1"/>
              <a:t>October</a:t>
            </a:r>
            <a:r>
              <a:rPr lang="nl-NL" sz="4000" b="1" dirty="0"/>
              <a:t> </a:t>
            </a:r>
          </a:p>
          <a:p>
            <a:pPr lvl="2"/>
            <a:r>
              <a:rPr lang="nl-NL" sz="3000" dirty="0"/>
              <a:t>4:00-5:00 PM</a:t>
            </a:r>
          </a:p>
          <a:p>
            <a:pPr lvl="2"/>
            <a:r>
              <a:rPr lang="nl-NL" sz="3000" dirty="0"/>
              <a:t>Renaissance Hotel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91855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FCB79B-2BDD-A85A-78D2-B7C6795E1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nl-NL" sz="4800" dirty="0"/>
              <a:t>Agenda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DD17F4-0231-FA6A-BD15-D7A7B0F18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nl-NL" sz="1900" b="1" dirty="0" err="1"/>
              <a:t>Welcome</a:t>
            </a:r>
            <a:r>
              <a:rPr lang="nl-NL" sz="1900" b="1" dirty="0"/>
              <a:t> &amp; </a:t>
            </a:r>
            <a:r>
              <a:rPr lang="nl-NL" sz="1900" b="1" dirty="0" err="1"/>
              <a:t>Introduction</a:t>
            </a:r>
            <a:r>
              <a:rPr lang="nl-NL" sz="1900" b="1" dirty="0"/>
              <a:t>	</a:t>
            </a:r>
            <a:r>
              <a:rPr lang="nl-NL" sz="1900" dirty="0"/>
              <a:t>		</a:t>
            </a:r>
            <a:r>
              <a:rPr lang="nl-NL" sz="1900" dirty="0" err="1"/>
              <a:t>Jamila</a:t>
            </a:r>
            <a:r>
              <a:rPr lang="nl-NL" sz="1900" dirty="0"/>
              <a:t> </a:t>
            </a:r>
            <a:r>
              <a:rPr lang="nl-NL" sz="1900" dirty="0" err="1"/>
              <a:t>Isenia</a:t>
            </a:r>
            <a:endParaRPr lang="nl-NL" sz="1900" dirty="0"/>
          </a:p>
          <a:p>
            <a:r>
              <a:rPr lang="nl-NL" sz="1900" b="1" dirty="0"/>
              <a:t>Penalty policy		</a:t>
            </a:r>
            <a:r>
              <a:rPr lang="nl-NL" sz="1900" dirty="0"/>
              <a:t>		</a:t>
            </a:r>
            <a:r>
              <a:rPr lang="nl-NL" sz="1900" dirty="0" err="1"/>
              <a:t>Runela</a:t>
            </a:r>
            <a:r>
              <a:rPr lang="nl-NL" sz="1900" dirty="0"/>
              <a:t> </a:t>
            </a:r>
            <a:r>
              <a:rPr lang="nl-NL" sz="1900" dirty="0" err="1"/>
              <a:t>Sillé</a:t>
            </a:r>
            <a:endParaRPr lang="nl-NL" sz="1900" dirty="0"/>
          </a:p>
          <a:p>
            <a:r>
              <a:rPr lang="nl-NL" sz="1900" b="1" dirty="0">
                <a:hlinkClick r:id="rId2"/>
              </a:rPr>
              <a:t>Info.aeoi@gobiernu.cw</a:t>
            </a:r>
            <a:r>
              <a:rPr lang="nl-NL" sz="1900" b="1" dirty="0"/>
              <a:t> mailbox	</a:t>
            </a:r>
            <a:r>
              <a:rPr lang="nl-NL" sz="1900" dirty="0"/>
              <a:t>	</a:t>
            </a:r>
            <a:r>
              <a:rPr lang="nl-NL" sz="1900" dirty="0" err="1"/>
              <a:t>Runela</a:t>
            </a:r>
            <a:r>
              <a:rPr lang="nl-NL" sz="1900" dirty="0"/>
              <a:t> </a:t>
            </a:r>
            <a:r>
              <a:rPr lang="nl-NL" sz="1900" dirty="0" err="1"/>
              <a:t>Sillé</a:t>
            </a:r>
            <a:endParaRPr lang="nl-NL" sz="1900" dirty="0"/>
          </a:p>
          <a:p>
            <a:r>
              <a:rPr lang="nl-NL" sz="1900" b="1" dirty="0"/>
              <a:t>Technical issues MDES	</a:t>
            </a:r>
            <a:r>
              <a:rPr lang="nl-NL" sz="1900" dirty="0"/>
              <a:t>		Otmar Tromp</a:t>
            </a:r>
          </a:p>
          <a:p>
            <a:r>
              <a:rPr lang="nl-NL" sz="1900" b="1" dirty="0"/>
              <a:t>Update </a:t>
            </a:r>
            <a:r>
              <a:rPr lang="nl-NL" sz="1900" b="1" dirty="0" err="1"/>
              <a:t>onsite</a:t>
            </a:r>
            <a:r>
              <a:rPr lang="nl-NL" sz="1900" b="1" dirty="0"/>
              <a:t> </a:t>
            </a:r>
            <a:r>
              <a:rPr lang="nl-NL" sz="1900" b="1" dirty="0" err="1"/>
              <a:t>visit</a:t>
            </a:r>
            <a:r>
              <a:rPr lang="nl-NL" sz="1900" b="1" dirty="0"/>
              <a:t> OECD</a:t>
            </a:r>
            <a:r>
              <a:rPr lang="nl-NL" sz="1900" dirty="0"/>
              <a:t>			Germaine Rekwest</a:t>
            </a:r>
          </a:p>
          <a:p>
            <a:r>
              <a:rPr lang="nl-NL" sz="1900" b="1" dirty="0"/>
              <a:t>Q&amp;A</a:t>
            </a:r>
          </a:p>
        </p:txBody>
      </p:sp>
      <p:pic>
        <p:nvPicPr>
          <p:cNvPr id="4" name="Afbeelding 3" descr="minfin.jpg">
            <a:extLst>
              <a:ext uri="{FF2B5EF4-FFF2-40B4-BE49-F238E27FC236}">
                <a16:creationId xmlns:a16="http://schemas.microsoft.com/office/drawing/2014/main" id="{2330A441-D6F2-681C-9FF1-E7B7112BB2B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11532" y="3085996"/>
            <a:ext cx="5150277" cy="251076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46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BC16697-13BA-9741-84D4-7C9208014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Draft Policy on administrative penalty; article 28 LIBB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A06F99-E51F-F03D-4F5F-F42B7A50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84248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		Automatic Exchange of </a:t>
            </a:r>
          </a:p>
          <a:p>
            <a:pPr algn="l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		Information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BEE179-4B4F-114E-CC69-512C3AE9950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/>
            <a:r>
              <a:rPr lang="en-US" sz="2000"/>
              <a:t>A minimum of XCG 100.000 and a maximum of XCG 250.000. Policy takes recurrence into account</a:t>
            </a:r>
          </a:p>
          <a:p>
            <a:pPr marL="285750"/>
            <a:r>
              <a:rPr lang="en-US" sz="2000"/>
              <a:t>Categories</a:t>
            </a:r>
          </a:p>
          <a:p>
            <a:pPr marL="0"/>
            <a:r>
              <a:rPr lang="en-US" sz="2000"/>
              <a:t>	A. Warning</a:t>
            </a:r>
          </a:p>
          <a:p>
            <a:pPr marL="0"/>
            <a:r>
              <a:rPr lang="en-US" sz="2000"/>
              <a:t>	B. Penalty with regard to non/partially fulfillment of submission of</a:t>
            </a:r>
          </a:p>
          <a:p>
            <a:pPr marL="0"/>
            <a:r>
              <a:rPr lang="en-US" sz="2000"/>
              <a:t>	    data/information </a:t>
            </a:r>
          </a:p>
          <a:p>
            <a:pPr marL="0"/>
            <a:r>
              <a:rPr lang="en-US" sz="2000"/>
              <a:t>	C. Penalty with regard to non/partially fulfillment of due diligence and </a:t>
            </a:r>
          </a:p>
          <a:p>
            <a:pPr marL="0"/>
            <a:r>
              <a:rPr lang="en-US" sz="2000"/>
              <a:t>	    administration obligation</a:t>
            </a:r>
          </a:p>
          <a:p>
            <a:pPr marL="0"/>
            <a:r>
              <a:rPr lang="en-US" sz="2000"/>
              <a:t>	D.  Penalty with regard to Self Certification Form</a:t>
            </a:r>
          </a:p>
          <a:p>
            <a:pPr marL="0"/>
            <a:r>
              <a:rPr lang="en-US" sz="2000"/>
              <a:t>	E. Penalty with regard to circumvention</a:t>
            </a:r>
          </a:p>
          <a:p>
            <a:pPr marL="285750"/>
            <a:endParaRPr lang="en-US" sz="2000"/>
          </a:p>
          <a:p>
            <a:pPr marL="0"/>
            <a:endParaRPr lang="en-US" sz="2000"/>
          </a:p>
          <a:p>
            <a:endParaRPr lang="en-US" sz="200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2173E5-59C5-AC5F-5F91-1D1C0AFE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C882391-4150-45F2-B8AF-65C024A5F595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12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BC16697-13BA-9741-84D4-7C9208014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Inbox info.aeoi@gobiernu.cw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A06F99-E51F-F03D-4F5F-F42B7A50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84248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		Automatic Exchange of </a:t>
            </a:r>
          </a:p>
          <a:p>
            <a:pPr algn="l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		Information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2173E5-59C5-AC5F-5F91-1D1C0AFE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C882391-4150-45F2-B8AF-65C024A5F595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0" name="Tijdelijke aanduiding voor tekst 2">
            <a:extLst>
              <a:ext uri="{FF2B5EF4-FFF2-40B4-BE49-F238E27FC236}">
                <a16:creationId xmlns:a16="http://schemas.microsoft.com/office/drawing/2014/main" id="{360D1668-A696-2E54-2C66-CAC6301433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701193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971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24" name="Straight Connector 9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Rectangle 1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201BB39-4FE8-A81B-5E2A-3C115BD4C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Technical issues MDES portal – </a:t>
            </a:r>
            <a:r>
              <a:rPr lang="en-US" sz="6600" dirty="0"/>
              <a:t>Welton Adam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909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6E24EEC-7B47-4CE4-845B-727961BC5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690688"/>
            <a:ext cx="4572000" cy="3572516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15841B8D-906B-4CFE-B124-A694EA64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Responsibility of financial institutions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6C2DEE2-FC22-45FA-9A63-157BC3250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4572000" cy="3657600"/>
          </a:xfrm>
        </p:spPr>
        <p:txBody>
          <a:bodyPr/>
          <a:lstStyle/>
          <a:p>
            <a:r>
              <a:rPr lang="en-US" sz="2400" dirty="0"/>
              <a:t>Password resetting</a:t>
            </a:r>
          </a:p>
          <a:p>
            <a:pPr lvl="1"/>
            <a:r>
              <a:rPr lang="en-US" dirty="0"/>
              <a:t>MDES Portal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sz="2400" dirty="0"/>
              <a:t>User-Related Reasons</a:t>
            </a:r>
          </a:p>
          <a:p>
            <a:pPr lvl="1"/>
            <a:r>
              <a:rPr lang="en-US" sz="2000" dirty="0"/>
              <a:t>Forgotten password</a:t>
            </a:r>
          </a:p>
          <a:p>
            <a:pPr lvl="1"/>
            <a:r>
              <a:rPr lang="en-US" sz="2000" dirty="0"/>
              <a:t>Multiple failed attempts</a:t>
            </a:r>
          </a:p>
          <a:p>
            <a:pPr lvl="1"/>
            <a:r>
              <a:rPr lang="en-US" sz="2000" dirty="0"/>
              <a:t>Account </a:t>
            </a:r>
            <a:r>
              <a:rPr lang="en-US" sz="2000"/>
              <a:t>ownership transfer</a:t>
            </a:r>
            <a:endParaRPr lang="en-US" sz="2000" dirty="0"/>
          </a:p>
        </p:txBody>
      </p:sp>
      <p:sp>
        <p:nvSpPr>
          <p:cNvPr id="12" name="Arrow: Right 11">
            <a:hlinkClick r:id="rId3" action="ppaction://hlinkfile"/>
            <a:extLst>
              <a:ext uri="{FF2B5EF4-FFF2-40B4-BE49-F238E27FC236}">
                <a16:creationId xmlns:a16="http://schemas.microsoft.com/office/drawing/2014/main" id="{66AAB989-187A-49EC-810B-14F181659531}"/>
              </a:ext>
            </a:extLst>
          </p:cNvPr>
          <p:cNvSpPr/>
          <p:nvPr/>
        </p:nvSpPr>
        <p:spPr>
          <a:xfrm>
            <a:off x="6829436" y="4886325"/>
            <a:ext cx="914400" cy="3768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90DAAD5-50FB-B7E9-3CD4-6A31D0C61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 fontScale="90000"/>
          </a:bodyPr>
          <a:lstStyle/>
          <a:p>
            <a:r>
              <a:rPr lang="nl-NL" sz="3600" b="1" dirty="0" err="1"/>
              <a:t>Onsite</a:t>
            </a:r>
            <a:r>
              <a:rPr lang="nl-NL" sz="3600" b="1" dirty="0"/>
              <a:t> </a:t>
            </a:r>
            <a:r>
              <a:rPr lang="nl-NL" sz="3600" b="1" dirty="0" err="1"/>
              <a:t>visit</a:t>
            </a:r>
            <a:r>
              <a:rPr lang="nl-NL" sz="3600" b="1" dirty="0"/>
              <a:t> OECD</a:t>
            </a: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/>
            </a:r>
            <a:br>
              <a:rPr lang="nl-NL" sz="2600" dirty="0"/>
            </a:br>
            <a:r>
              <a:rPr lang="nl-NL" sz="2600" dirty="0"/>
              <a:t> </a:t>
            </a:r>
            <a:br>
              <a:rPr lang="nl-NL" sz="2600" dirty="0"/>
            </a:br>
            <a:r>
              <a:rPr lang="nl-NL" sz="2600" dirty="0"/>
              <a:t>Germaine Rekwest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ijdelijke aanduiding voor inhoud 2">
            <a:extLst>
              <a:ext uri="{FF2B5EF4-FFF2-40B4-BE49-F238E27FC236}">
                <a16:creationId xmlns:a16="http://schemas.microsoft.com/office/drawing/2014/main" id="{84DBC899-194D-D219-FC5F-36ACA961D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9322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744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301D065-0165-4380-E429-C7755FD52F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FCDE9A-C2CA-3E0D-8348-7D1CAB4B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/>
              <a:t>Curaçao </a:t>
            </a:r>
            <a:r>
              <a:rPr lang="nl-NL" dirty="0" err="1"/>
              <a:t>should</a:t>
            </a:r>
            <a:r>
              <a:rPr lang="nl-NL" dirty="0"/>
              <a:t> </a:t>
            </a:r>
            <a:r>
              <a:rPr lang="nl-NL" dirty="0" err="1"/>
              <a:t>identify</a:t>
            </a:r>
            <a:r>
              <a:rPr lang="nl-NL" dirty="0"/>
              <a:t> </a:t>
            </a:r>
            <a:r>
              <a:rPr lang="nl-NL" dirty="0" err="1"/>
              <a:t>its</a:t>
            </a:r>
            <a:r>
              <a:rPr lang="nl-NL" dirty="0"/>
              <a:t> FI </a:t>
            </a:r>
            <a:r>
              <a:rPr lang="nl-NL" dirty="0" err="1"/>
              <a:t>population</a:t>
            </a:r>
            <a:r>
              <a:rPr lang="nl-NL" dirty="0"/>
              <a:t>,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its</a:t>
            </a:r>
            <a:r>
              <a:rPr lang="nl-NL" dirty="0"/>
              <a:t> </a:t>
            </a:r>
            <a:r>
              <a:rPr lang="nl-NL" dirty="0" err="1"/>
              <a:t>classification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CRS </a:t>
            </a:r>
            <a:r>
              <a:rPr lang="nl-NL" dirty="0" err="1"/>
              <a:t>purposes</a:t>
            </a:r>
            <a:r>
              <a:rPr lang="nl-NL" dirty="0"/>
              <a:t>: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65AA67D-8A7B-D1B1-F0EF-276DC7F397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4249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6609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8732F5-BFA2-4B05-CA8A-08B73B6BA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2800" b="1">
                <a:solidFill>
                  <a:srgbClr val="FFFFFF"/>
                </a:solidFill>
              </a:rPr>
              <a:t>Private sector meeting</a:t>
            </a:r>
            <a:r>
              <a:rPr lang="nl-NL" sz="2800">
                <a:solidFill>
                  <a:srgbClr val="FFFFFF"/>
                </a:solidFill>
              </a:rPr>
              <a:t/>
            </a:r>
            <a:br>
              <a:rPr lang="nl-NL" sz="2800">
                <a:solidFill>
                  <a:srgbClr val="FFFFFF"/>
                </a:solidFill>
              </a:rPr>
            </a:br>
            <a:r>
              <a:rPr lang="en-GB" sz="2800" b="1">
                <a:solidFill>
                  <a:srgbClr val="FFFFFF"/>
                </a:solidFill>
              </a:rPr>
              <a:t>Depository institutions, Specified Insurance Companies, Investment Entities and Custodial Institutions</a:t>
            </a:r>
            <a:r>
              <a:rPr lang="nl-NL" sz="2800">
                <a:solidFill>
                  <a:srgbClr val="FFFFFF"/>
                </a:solidFill>
              </a:rPr>
              <a:t> </a:t>
            </a:r>
            <a:r>
              <a:rPr lang="en-GB" sz="2800" b="1">
                <a:solidFill>
                  <a:srgbClr val="FFFFFF"/>
                </a:solidFill>
              </a:rPr>
              <a:t> </a:t>
            </a:r>
            <a:r>
              <a:rPr lang="nl-NL" sz="2800">
                <a:solidFill>
                  <a:srgbClr val="FFFFFF"/>
                </a:solidFill>
              </a:rPr>
              <a:t/>
            </a:r>
            <a:br>
              <a:rPr lang="nl-NL" sz="2800">
                <a:solidFill>
                  <a:srgbClr val="FFFFFF"/>
                </a:solidFill>
              </a:rPr>
            </a:br>
            <a:endParaRPr lang="nl-NL" sz="2800">
              <a:solidFill>
                <a:srgbClr val="FFFFFF"/>
              </a:solidFill>
            </a:endParaRPr>
          </a:p>
        </p:txBody>
      </p:sp>
      <p:sp>
        <p:nvSpPr>
          <p:cNvPr id="23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ijdelijke aanduiding voor inhoud 2">
            <a:extLst>
              <a:ext uri="{FF2B5EF4-FFF2-40B4-BE49-F238E27FC236}">
                <a16:creationId xmlns:a16="http://schemas.microsoft.com/office/drawing/2014/main" id="{4F741EFD-5DF1-4385-0FAC-54437AA55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Experiences, practices in and challenges in implementing the requirements, including</a:t>
            </a:r>
            <a:endParaRPr lang="nl-NL"/>
          </a:p>
          <a:p>
            <a:pPr lvl="1"/>
            <a:r>
              <a:rPr lang="en-GB"/>
              <a:t>Reflections on Curaçao’s approach to implementation</a:t>
            </a:r>
            <a:endParaRPr lang="nl-NL"/>
          </a:p>
          <a:p>
            <a:pPr lvl="1"/>
            <a:r>
              <a:rPr lang="en-GB"/>
              <a:t>Particular challenges faced and any response to these challenges</a:t>
            </a:r>
            <a:endParaRPr lang="nl-NL"/>
          </a:p>
          <a:p>
            <a:pPr lvl="1"/>
            <a:r>
              <a:rPr lang="en-GB"/>
              <a:t>Preventing circumvention </a:t>
            </a:r>
            <a:endParaRPr lang="nl-NL"/>
          </a:p>
          <a:p>
            <a:pPr lvl="1"/>
            <a:r>
              <a:rPr lang="en-GB"/>
              <a:t>Excluded Accounts</a:t>
            </a:r>
            <a:endParaRPr lang="nl-NL"/>
          </a:p>
          <a:p>
            <a:r>
              <a:rPr lang="en-GB"/>
              <a:t>Engagement with the tax authority with respect to the AEOI Standard, including communication channels, outreach and implementation 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55863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8851</TotalTime>
  <Words>442</Words>
  <Application>Microsoft Office PowerPoint</Application>
  <PresentationFormat>Widescreen</PresentationFormat>
  <Paragraphs>84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Kantoorthema</vt:lpstr>
      <vt:lpstr>CRS Seminar for FI’s</vt:lpstr>
      <vt:lpstr>Agenda</vt:lpstr>
      <vt:lpstr>Draft Policy on administrative penalty; article 28 LIBB</vt:lpstr>
      <vt:lpstr>Inbox info.aeoi@gobiernu.cw</vt:lpstr>
      <vt:lpstr>Technical issues MDES portal – Welton Adam</vt:lpstr>
      <vt:lpstr>Responsibility of financial institutions</vt:lpstr>
      <vt:lpstr>Onsite visit OECD    Germaine Rekwest</vt:lpstr>
      <vt:lpstr>Curaçao should identify its FI population, and its classification for CRS purposes:</vt:lpstr>
      <vt:lpstr>Private sector meeting Depository institutions, Specified Insurance Companies, Investment Entities and Custodial Institutions   </vt:lpstr>
      <vt:lpstr>Investment Entities and Custodial Institutions </vt:lpstr>
      <vt:lpstr>Discussions on:</vt:lpstr>
      <vt:lpstr>Discussions on:</vt:lpstr>
      <vt:lpstr>Discussions on:</vt:lpstr>
      <vt:lpstr>Q&amp;A and Wrap 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CRS Seminar for FI’s</dc:title>
  <dc:creator>Rekwest, G.D. (Germaine)</dc:creator>
  <cp:lastModifiedBy>Runela Sille</cp:lastModifiedBy>
  <cp:revision>24</cp:revision>
  <dcterms:created xsi:type="dcterms:W3CDTF">2025-05-14T06:39:11Z</dcterms:created>
  <dcterms:modified xsi:type="dcterms:W3CDTF">2025-06-23T14:34:51Z</dcterms:modified>
</cp:coreProperties>
</file>